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535" r:id="rId16"/>
    <p:sldId id="275" r:id="rId17"/>
    <p:sldId id="534" r:id="rId18"/>
    <p:sldId id="531" r:id="rId19"/>
    <p:sldId id="532" r:id="rId20"/>
    <p:sldId id="533" r:id="rId21"/>
    <p:sldId id="530" r:id="rId22"/>
    <p:sldId id="52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Х." initials="МХ" lastIdx="1" clrIdx="0">
    <p:extLst>
      <p:ext uri="{19B8F6BF-5375-455C-9EA6-DF929625EA0E}">
        <p15:presenceInfo xmlns:p15="http://schemas.microsoft.com/office/powerpoint/2012/main" userId="Михаил Х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E604A-FEF9-406A-92BD-77FF84D1C75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47751-E067-4EF2-95C6-FA1B80973C34}">
      <dgm:prSet phldrT="[Текст]" phldr="1"/>
      <dgm:spPr/>
      <dgm:t>
        <a:bodyPr/>
        <a:lstStyle/>
        <a:p>
          <a:endParaRPr lang="ru-RU"/>
        </a:p>
      </dgm:t>
    </dgm:pt>
    <dgm:pt modelId="{63E504CE-F339-47A7-97AB-1C0518DF12D3}" type="parTrans" cxnId="{09E42F0E-4FF1-4867-A800-1D683534113F}">
      <dgm:prSet/>
      <dgm:spPr/>
      <dgm:t>
        <a:bodyPr/>
        <a:lstStyle/>
        <a:p>
          <a:endParaRPr lang="ru-RU"/>
        </a:p>
      </dgm:t>
    </dgm:pt>
    <dgm:pt modelId="{20C1C12A-080E-42BF-93D9-957F09895C2B}" type="sibTrans" cxnId="{09E42F0E-4FF1-4867-A800-1D683534113F}">
      <dgm:prSet/>
      <dgm:spPr/>
      <dgm:t>
        <a:bodyPr/>
        <a:lstStyle/>
        <a:p>
          <a:endParaRPr lang="ru-RU"/>
        </a:p>
      </dgm:t>
    </dgm:pt>
    <dgm:pt modelId="{EA1525E7-634B-46EC-A883-D3186E08ED0D}">
      <dgm:prSet phldrT="[Текст]"/>
      <dgm:spPr/>
      <dgm:t>
        <a:bodyPr/>
        <a:lstStyle/>
        <a:p>
          <a:r>
            <a:rPr lang="ru-RU" b="1" dirty="0"/>
            <a:t>Система здравоохранения</a:t>
          </a:r>
          <a:endParaRPr lang="ru-RU" dirty="0"/>
        </a:p>
      </dgm:t>
    </dgm:pt>
    <dgm:pt modelId="{61CBFE6A-1523-4BC8-A2E0-BF039A1C91AC}" type="parTrans" cxnId="{A1AFADCE-4E3B-4321-B6B4-361C1F7A57A1}">
      <dgm:prSet/>
      <dgm:spPr/>
      <dgm:t>
        <a:bodyPr/>
        <a:lstStyle/>
        <a:p>
          <a:endParaRPr lang="ru-RU"/>
        </a:p>
      </dgm:t>
    </dgm:pt>
    <dgm:pt modelId="{E54F7BA7-C61F-4D93-925E-17C2B99D8E09}" type="sibTrans" cxnId="{A1AFADCE-4E3B-4321-B6B4-361C1F7A57A1}">
      <dgm:prSet/>
      <dgm:spPr/>
      <dgm:t>
        <a:bodyPr/>
        <a:lstStyle/>
        <a:p>
          <a:endParaRPr lang="ru-RU"/>
        </a:p>
      </dgm:t>
    </dgm:pt>
    <dgm:pt modelId="{6295BDC1-FA60-4B91-9758-47A5B9490725}">
      <dgm:prSet phldrT="[Текст]"/>
      <dgm:spPr/>
      <dgm:t>
        <a:bodyPr/>
        <a:lstStyle/>
        <a:p>
          <a:r>
            <a:rPr lang="ru-RU" b="1" dirty="0"/>
            <a:t>Научно-исследовательские институты</a:t>
          </a:r>
          <a:endParaRPr lang="ru-RU" dirty="0"/>
        </a:p>
      </dgm:t>
    </dgm:pt>
    <dgm:pt modelId="{FE95C070-00CE-4288-BAFB-F1F95EFDBCDF}" type="parTrans" cxnId="{07F4B4F0-37A7-4801-AF2F-4EA8240C33D2}">
      <dgm:prSet/>
      <dgm:spPr/>
      <dgm:t>
        <a:bodyPr/>
        <a:lstStyle/>
        <a:p>
          <a:endParaRPr lang="ru-RU"/>
        </a:p>
      </dgm:t>
    </dgm:pt>
    <dgm:pt modelId="{55D06EA4-6271-4EA6-A731-7757F46C20EA}" type="sibTrans" cxnId="{07F4B4F0-37A7-4801-AF2F-4EA8240C33D2}">
      <dgm:prSet/>
      <dgm:spPr/>
      <dgm:t>
        <a:bodyPr/>
        <a:lstStyle/>
        <a:p>
          <a:endParaRPr lang="ru-RU"/>
        </a:p>
      </dgm:t>
    </dgm:pt>
    <dgm:pt modelId="{FF5F6DB1-286C-4FB1-873F-4E02691C5B0B}">
      <dgm:prSet/>
      <dgm:spPr/>
      <dgm:t>
        <a:bodyPr/>
        <a:lstStyle/>
        <a:p>
          <a:r>
            <a:rPr lang="ru-RU" b="1" dirty="0"/>
            <a:t>Коммерческие организации</a:t>
          </a:r>
          <a:endParaRPr lang="ru-RU" dirty="0"/>
        </a:p>
      </dgm:t>
    </dgm:pt>
    <dgm:pt modelId="{1F316434-5607-4E7C-9F72-0BCC70C8F12E}" type="parTrans" cxnId="{62F0A0F5-BDFF-45E1-A046-FB8822DECCCA}">
      <dgm:prSet/>
      <dgm:spPr/>
      <dgm:t>
        <a:bodyPr/>
        <a:lstStyle/>
        <a:p>
          <a:endParaRPr lang="ru-RU"/>
        </a:p>
      </dgm:t>
    </dgm:pt>
    <dgm:pt modelId="{32521AB0-CF37-41E9-8822-4C81B0147D3F}" type="sibTrans" cxnId="{62F0A0F5-BDFF-45E1-A046-FB8822DECCCA}">
      <dgm:prSet/>
      <dgm:spPr/>
      <dgm:t>
        <a:bodyPr/>
        <a:lstStyle/>
        <a:p>
          <a:endParaRPr lang="ru-RU"/>
        </a:p>
      </dgm:t>
    </dgm:pt>
    <dgm:pt modelId="{C0E4E531-0A9C-463C-A635-827063DEE2E4}" type="pres">
      <dgm:prSet presAssocID="{6EEE604A-FEF9-406A-92BD-77FF84D1C7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29B58-6069-4F8F-BC8D-7B769DFA00DF}" type="pres">
      <dgm:prSet presAssocID="{C8547751-E067-4EF2-95C6-FA1B80973C34}" presName="hierRoot1" presStyleCnt="0"/>
      <dgm:spPr/>
    </dgm:pt>
    <dgm:pt modelId="{6166D724-2DB0-4458-84BC-B0E7A7CBDDA1}" type="pres">
      <dgm:prSet presAssocID="{C8547751-E067-4EF2-95C6-FA1B80973C34}" presName="composite" presStyleCnt="0"/>
      <dgm:spPr/>
    </dgm:pt>
    <dgm:pt modelId="{C7B807EA-94BA-4843-8550-E52D0A2A0802}" type="pres">
      <dgm:prSet presAssocID="{C8547751-E067-4EF2-95C6-FA1B80973C34}" presName="image" presStyleLbl="node0" presStyleIdx="0" presStyleCnt="1" custLinFactNeighborX="-26" custLinFactNeighborY="-223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DF59B5-21BF-4DA6-B4B9-1A14C7212668}" type="pres">
      <dgm:prSet presAssocID="{C8547751-E067-4EF2-95C6-FA1B80973C34}" presName="text" presStyleLbl="revTx" presStyleIdx="0" presStyleCnt="4">
        <dgm:presLayoutVars>
          <dgm:chPref val="3"/>
        </dgm:presLayoutVars>
      </dgm:prSet>
      <dgm:spPr/>
    </dgm:pt>
    <dgm:pt modelId="{D2733AB7-E703-4B75-8C99-A392372E0D56}" type="pres">
      <dgm:prSet presAssocID="{C8547751-E067-4EF2-95C6-FA1B80973C34}" presName="hierChild2" presStyleCnt="0"/>
      <dgm:spPr/>
    </dgm:pt>
    <dgm:pt modelId="{7FADC8A1-AA3C-4B70-84A0-FADB72921B66}" type="pres">
      <dgm:prSet presAssocID="{61CBFE6A-1523-4BC8-A2E0-BF039A1C91AC}" presName="Name10" presStyleLbl="parChTrans1D2" presStyleIdx="0" presStyleCnt="3"/>
      <dgm:spPr/>
    </dgm:pt>
    <dgm:pt modelId="{6CE06611-8B1D-441F-8D7F-AA92BB9B4ACD}" type="pres">
      <dgm:prSet presAssocID="{EA1525E7-634B-46EC-A883-D3186E08ED0D}" presName="hierRoot2" presStyleCnt="0"/>
      <dgm:spPr/>
    </dgm:pt>
    <dgm:pt modelId="{C204675F-AC73-4378-8751-73C2BC91D7D2}" type="pres">
      <dgm:prSet presAssocID="{EA1525E7-634B-46EC-A883-D3186E08ED0D}" presName="composite2" presStyleCnt="0"/>
      <dgm:spPr/>
    </dgm:pt>
    <dgm:pt modelId="{723CCB0F-3F44-42ED-B1DC-F502BA1C5FF9}" type="pres">
      <dgm:prSet presAssocID="{EA1525E7-634B-46EC-A883-D3186E08ED0D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BACA08-FF5A-48A2-B923-B1343D9D8496}" type="pres">
      <dgm:prSet presAssocID="{EA1525E7-634B-46EC-A883-D3186E08ED0D}" presName="text2" presStyleLbl="revTx" presStyleIdx="1" presStyleCnt="4">
        <dgm:presLayoutVars>
          <dgm:chPref val="3"/>
        </dgm:presLayoutVars>
      </dgm:prSet>
      <dgm:spPr/>
    </dgm:pt>
    <dgm:pt modelId="{744599AC-0DFB-4B58-9A0D-883128798D7D}" type="pres">
      <dgm:prSet presAssocID="{EA1525E7-634B-46EC-A883-D3186E08ED0D}" presName="hierChild3" presStyleCnt="0"/>
      <dgm:spPr/>
    </dgm:pt>
    <dgm:pt modelId="{B15C06ED-23BC-453E-9F59-7BB2899D1702}" type="pres">
      <dgm:prSet presAssocID="{FE95C070-00CE-4288-BAFB-F1F95EFDBCDF}" presName="Name10" presStyleLbl="parChTrans1D2" presStyleIdx="1" presStyleCnt="3"/>
      <dgm:spPr/>
    </dgm:pt>
    <dgm:pt modelId="{9620D93A-450C-456F-B52B-832F7599855B}" type="pres">
      <dgm:prSet presAssocID="{6295BDC1-FA60-4B91-9758-47A5B9490725}" presName="hierRoot2" presStyleCnt="0"/>
      <dgm:spPr/>
    </dgm:pt>
    <dgm:pt modelId="{637051AD-9D2D-46E9-80C0-8153E5DA3CC2}" type="pres">
      <dgm:prSet presAssocID="{6295BDC1-FA60-4B91-9758-47A5B9490725}" presName="composite2" presStyleCnt="0"/>
      <dgm:spPr/>
    </dgm:pt>
    <dgm:pt modelId="{447985CC-AC01-4E91-85F0-F9882A6EFF07}" type="pres">
      <dgm:prSet presAssocID="{6295BDC1-FA60-4B91-9758-47A5B949072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5796BF-188C-42EB-A8D3-97B1A6BA6BD3}" type="pres">
      <dgm:prSet presAssocID="{6295BDC1-FA60-4B91-9758-47A5B9490725}" presName="text2" presStyleLbl="revTx" presStyleIdx="2" presStyleCnt="4">
        <dgm:presLayoutVars>
          <dgm:chPref val="3"/>
        </dgm:presLayoutVars>
      </dgm:prSet>
      <dgm:spPr/>
    </dgm:pt>
    <dgm:pt modelId="{A4453FFC-0AA6-442C-A608-35EB5BC99DA8}" type="pres">
      <dgm:prSet presAssocID="{6295BDC1-FA60-4B91-9758-47A5B9490725}" presName="hierChild3" presStyleCnt="0"/>
      <dgm:spPr/>
    </dgm:pt>
    <dgm:pt modelId="{839C3532-AF39-4F8E-A9C4-E3BF406E5541}" type="pres">
      <dgm:prSet presAssocID="{1F316434-5607-4E7C-9F72-0BCC70C8F12E}" presName="Name10" presStyleLbl="parChTrans1D2" presStyleIdx="2" presStyleCnt="3"/>
      <dgm:spPr/>
    </dgm:pt>
    <dgm:pt modelId="{141CEFD5-A683-484F-B72C-47361CAF2BB4}" type="pres">
      <dgm:prSet presAssocID="{FF5F6DB1-286C-4FB1-873F-4E02691C5B0B}" presName="hierRoot2" presStyleCnt="0"/>
      <dgm:spPr/>
    </dgm:pt>
    <dgm:pt modelId="{F980879B-E611-4CBE-89A1-2E3B4A757B77}" type="pres">
      <dgm:prSet presAssocID="{FF5F6DB1-286C-4FB1-873F-4E02691C5B0B}" presName="composite2" presStyleCnt="0"/>
      <dgm:spPr/>
    </dgm:pt>
    <dgm:pt modelId="{E0ABAAB8-ECEE-433A-9E24-E5ACE64784C4}" type="pres">
      <dgm:prSet presAssocID="{FF5F6DB1-286C-4FB1-873F-4E02691C5B0B}" presName="image2" presStyleLbl="node2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422A3F-8AC6-47B8-9607-4D279C303876}" type="pres">
      <dgm:prSet presAssocID="{FF5F6DB1-286C-4FB1-873F-4E02691C5B0B}" presName="text2" presStyleLbl="revTx" presStyleIdx="3" presStyleCnt="4">
        <dgm:presLayoutVars>
          <dgm:chPref val="3"/>
        </dgm:presLayoutVars>
      </dgm:prSet>
      <dgm:spPr/>
    </dgm:pt>
    <dgm:pt modelId="{6794E21D-1D29-4F47-9DE8-2492A604E48D}" type="pres">
      <dgm:prSet presAssocID="{FF5F6DB1-286C-4FB1-873F-4E02691C5B0B}" presName="hierChild3" presStyleCnt="0"/>
      <dgm:spPr/>
    </dgm:pt>
  </dgm:ptLst>
  <dgm:cxnLst>
    <dgm:cxn modelId="{344D4801-BF77-40D1-B187-F9302E520051}" type="presOf" srcId="{EA1525E7-634B-46EC-A883-D3186E08ED0D}" destId="{C1BACA08-FF5A-48A2-B923-B1343D9D8496}" srcOrd="0" destOrd="0" presId="urn:microsoft.com/office/officeart/2009/layout/CirclePictureHierarchy"/>
    <dgm:cxn modelId="{09E42F0E-4FF1-4867-A800-1D683534113F}" srcId="{6EEE604A-FEF9-406A-92BD-77FF84D1C754}" destId="{C8547751-E067-4EF2-95C6-FA1B80973C34}" srcOrd="0" destOrd="0" parTransId="{63E504CE-F339-47A7-97AB-1C0518DF12D3}" sibTransId="{20C1C12A-080E-42BF-93D9-957F09895C2B}"/>
    <dgm:cxn modelId="{D9647816-438F-416A-AAE5-E51D44574A84}" type="presOf" srcId="{61CBFE6A-1523-4BC8-A2E0-BF039A1C91AC}" destId="{7FADC8A1-AA3C-4B70-84A0-FADB72921B66}" srcOrd="0" destOrd="0" presId="urn:microsoft.com/office/officeart/2009/layout/CirclePictureHierarchy"/>
    <dgm:cxn modelId="{8892231A-BF2D-4837-8E6F-976A863C907E}" type="presOf" srcId="{6EEE604A-FEF9-406A-92BD-77FF84D1C754}" destId="{C0E4E531-0A9C-463C-A635-827063DEE2E4}" srcOrd="0" destOrd="0" presId="urn:microsoft.com/office/officeart/2009/layout/CirclePictureHierarchy"/>
    <dgm:cxn modelId="{27C5C05F-119F-4327-B1AB-5378D4A13C9D}" type="presOf" srcId="{FF5F6DB1-286C-4FB1-873F-4E02691C5B0B}" destId="{19422A3F-8AC6-47B8-9607-4D279C303876}" srcOrd="0" destOrd="0" presId="urn:microsoft.com/office/officeart/2009/layout/CirclePictureHierarchy"/>
    <dgm:cxn modelId="{DD1F0045-66D0-4349-B4DF-AD5C3BC7029C}" type="presOf" srcId="{FE95C070-00CE-4288-BAFB-F1F95EFDBCDF}" destId="{B15C06ED-23BC-453E-9F59-7BB2899D1702}" srcOrd="0" destOrd="0" presId="urn:microsoft.com/office/officeart/2009/layout/CirclePictureHierarchy"/>
    <dgm:cxn modelId="{50AE2C66-62A4-4778-AE99-6902649A00FD}" type="presOf" srcId="{1F316434-5607-4E7C-9F72-0BCC70C8F12E}" destId="{839C3532-AF39-4F8E-A9C4-E3BF406E5541}" srcOrd="0" destOrd="0" presId="urn:microsoft.com/office/officeart/2009/layout/CirclePictureHierarchy"/>
    <dgm:cxn modelId="{27AE7848-574A-47D6-9843-FEE6FB097142}" type="presOf" srcId="{6295BDC1-FA60-4B91-9758-47A5B9490725}" destId="{1F5796BF-188C-42EB-A8D3-97B1A6BA6BD3}" srcOrd="0" destOrd="0" presId="urn:microsoft.com/office/officeart/2009/layout/CirclePictureHierarchy"/>
    <dgm:cxn modelId="{141BA7AA-0828-4386-A79D-CB8D93B2A00A}" type="presOf" srcId="{C8547751-E067-4EF2-95C6-FA1B80973C34}" destId="{1EDF59B5-21BF-4DA6-B4B9-1A14C7212668}" srcOrd="0" destOrd="0" presId="urn:microsoft.com/office/officeart/2009/layout/CirclePictureHierarchy"/>
    <dgm:cxn modelId="{A1AFADCE-4E3B-4321-B6B4-361C1F7A57A1}" srcId="{C8547751-E067-4EF2-95C6-FA1B80973C34}" destId="{EA1525E7-634B-46EC-A883-D3186E08ED0D}" srcOrd="0" destOrd="0" parTransId="{61CBFE6A-1523-4BC8-A2E0-BF039A1C91AC}" sibTransId="{E54F7BA7-C61F-4D93-925E-17C2B99D8E09}"/>
    <dgm:cxn modelId="{07F4B4F0-37A7-4801-AF2F-4EA8240C33D2}" srcId="{C8547751-E067-4EF2-95C6-FA1B80973C34}" destId="{6295BDC1-FA60-4B91-9758-47A5B9490725}" srcOrd="1" destOrd="0" parTransId="{FE95C070-00CE-4288-BAFB-F1F95EFDBCDF}" sibTransId="{55D06EA4-6271-4EA6-A731-7757F46C20EA}"/>
    <dgm:cxn modelId="{62F0A0F5-BDFF-45E1-A046-FB8822DECCCA}" srcId="{C8547751-E067-4EF2-95C6-FA1B80973C34}" destId="{FF5F6DB1-286C-4FB1-873F-4E02691C5B0B}" srcOrd="2" destOrd="0" parTransId="{1F316434-5607-4E7C-9F72-0BCC70C8F12E}" sibTransId="{32521AB0-CF37-41E9-8822-4C81B0147D3F}"/>
    <dgm:cxn modelId="{965AD9F6-8D87-4E92-BEEC-5DF9B9857A85}" type="presParOf" srcId="{C0E4E531-0A9C-463C-A635-827063DEE2E4}" destId="{1DC29B58-6069-4F8F-BC8D-7B769DFA00DF}" srcOrd="0" destOrd="0" presId="urn:microsoft.com/office/officeart/2009/layout/CirclePictureHierarchy"/>
    <dgm:cxn modelId="{09C8AC08-90DA-4818-A87D-B39BF4B695DA}" type="presParOf" srcId="{1DC29B58-6069-4F8F-BC8D-7B769DFA00DF}" destId="{6166D724-2DB0-4458-84BC-B0E7A7CBDDA1}" srcOrd="0" destOrd="0" presId="urn:microsoft.com/office/officeart/2009/layout/CirclePictureHierarchy"/>
    <dgm:cxn modelId="{D59FC764-F76E-4607-8B1E-6E2DA06CC48D}" type="presParOf" srcId="{6166D724-2DB0-4458-84BC-B0E7A7CBDDA1}" destId="{C7B807EA-94BA-4843-8550-E52D0A2A0802}" srcOrd="0" destOrd="0" presId="urn:microsoft.com/office/officeart/2009/layout/CirclePictureHierarchy"/>
    <dgm:cxn modelId="{83539809-0BA2-438C-BFC0-BDD79F302944}" type="presParOf" srcId="{6166D724-2DB0-4458-84BC-B0E7A7CBDDA1}" destId="{1EDF59B5-21BF-4DA6-B4B9-1A14C7212668}" srcOrd="1" destOrd="0" presId="urn:microsoft.com/office/officeart/2009/layout/CirclePictureHierarchy"/>
    <dgm:cxn modelId="{D547CCED-4E21-4E14-92F2-4E33C5DF1458}" type="presParOf" srcId="{1DC29B58-6069-4F8F-BC8D-7B769DFA00DF}" destId="{D2733AB7-E703-4B75-8C99-A392372E0D56}" srcOrd="1" destOrd="0" presId="urn:microsoft.com/office/officeart/2009/layout/CirclePictureHierarchy"/>
    <dgm:cxn modelId="{A788137A-081D-496A-8BEA-4DBC4FEDC707}" type="presParOf" srcId="{D2733AB7-E703-4B75-8C99-A392372E0D56}" destId="{7FADC8A1-AA3C-4B70-84A0-FADB72921B66}" srcOrd="0" destOrd="0" presId="urn:microsoft.com/office/officeart/2009/layout/CirclePictureHierarchy"/>
    <dgm:cxn modelId="{A86A2117-B871-4309-9529-05E4A1D83C95}" type="presParOf" srcId="{D2733AB7-E703-4B75-8C99-A392372E0D56}" destId="{6CE06611-8B1D-441F-8D7F-AA92BB9B4ACD}" srcOrd="1" destOrd="0" presId="urn:microsoft.com/office/officeart/2009/layout/CirclePictureHierarchy"/>
    <dgm:cxn modelId="{C0ACFF4B-0ADF-4190-8B9C-635E1FE55B53}" type="presParOf" srcId="{6CE06611-8B1D-441F-8D7F-AA92BB9B4ACD}" destId="{C204675F-AC73-4378-8751-73C2BC91D7D2}" srcOrd="0" destOrd="0" presId="urn:microsoft.com/office/officeart/2009/layout/CirclePictureHierarchy"/>
    <dgm:cxn modelId="{939B02E0-F490-4877-BE7F-437FE2835465}" type="presParOf" srcId="{C204675F-AC73-4378-8751-73C2BC91D7D2}" destId="{723CCB0F-3F44-42ED-B1DC-F502BA1C5FF9}" srcOrd="0" destOrd="0" presId="urn:microsoft.com/office/officeart/2009/layout/CirclePictureHierarchy"/>
    <dgm:cxn modelId="{4058499D-0E12-4CF9-831E-DD627D6B4A1C}" type="presParOf" srcId="{C204675F-AC73-4378-8751-73C2BC91D7D2}" destId="{C1BACA08-FF5A-48A2-B923-B1343D9D8496}" srcOrd="1" destOrd="0" presId="urn:microsoft.com/office/officeart/2009/layout/CirclePictureHierarchy"/>
    <dgm:cxn modelId="{8F3D7FD5-EF7B-407F-B4A6-64BB03E29E74}" type="presParOf" srcId="{6CE06611-8B1D-441F-8D7F-AA92BB9B4ACD}" destId="{744599AC-0DFB-4B58-9A0D-883128798D7D}" srcOrd="1" destOrd="0" presId="urn:microsoft.com/office/officeart/2009/layout/CirclePictureHierarchy"/>
    <dgm:cxn modelId="{4E364F82-F53F-40FB-A732-2905018BB6E7}" type="presParOf" srcId="{D2733AB7-E703-4B75-8C99-A392372E0D56}" destId="{B15C06ED-23BC-453E-9F59-7BB2899D1702}" srcOrd="2" destOrd="0" presId="urn:microsoft.com/office/officeart/2009/layout/CirclePictureHierarchy"/>
    <dgm:cxn modelId="{0C5B89E4-993A-4831-8F25-6A0E3E357997}" type="presParOf" srcId="{D2733AB7-E703-4B75-8C99-A392372E0D56}" destId="{9620D93A-450C-456F-B52B-832F7599855B}" srcOrd="3" destOrd="0" presId="urn:microsoft.com/office/officeart/2009/layout/CirclePictureHierarchy"/>
    <dgm:cxn modelId="{D40D3AB1-6636-4AD7-87FF-7A45D22DF149}" type="presParOf" srcId="{9620D93A-450C-456F-B52B-832F7599855B}" destId="{637051AD-9D2D-46E9-80C0-8153E5DA3CC2}" srcOrd="0" destOrd="0" presId="urn:microsoft.com/office/officeart/2009/layout/CirclePictureHierarchy"/>
    <dgm:cxn modelId="{4B8F448E-8DE0-4EB1-A7B7-7B7BDC514803}" type="presParOf" srcId="{637051AD-9D2D-46E9-80C0-8153E5DA3CC2}" destId="{447985CC-AC01-4E91-85F0-F9882A6EFF07}" srcOrd="0" destOrd="0" presId="urn:microsoft.com/office/officeart/2009/layout/CirclePictureHierarchy"/>
    <dgm:cxn modelId="{73142924-710B-4FB2-8ACD-5B8F8BD80D70}" type="presParOf" srcId="{637051AD-9D2D-46E9-80C0-8153E5DA3CC2}" destId="{1F5796BF-188C-42EB-A8D3-97B1A6BA6BD3}" srcOrd="1" destOrd="0" presId="urn:microsoft.com/office/officeart/2009/layout/CirclePictureHierarchy"/>
    <dgm:cxn modelId="{C7E37B41-F57B-422B-BA5A-33EC1B411961}" type="presParOf" srcId="{9620D93A-450C-456F-B52B-832F7599855B}" destId="{A4453FFC-0AA6-442C-A608-35EB5BC99DA8}" srcOrd="1" destOrd="0" presId="urn:microsoft.com/office/officeart/2009/layout/CirclePictureHierarchy"/>
    <dgm:cxn modelId="{7BBBC5EA-AF15-4DE3-B7AD-FA38F37BCDE7}" type="presParOf" srcId="{D2733AB7-E703-4B75-8C99-A392372E0D56}" destId="{839C3532-AF39-4F8E-A9C4-E3BF406E5541}" srcOrd="4" destOrd="0" presId="urn:microsoft.com/office/officeart/2009/layout/CirclePictureHierarchy"/>
    <dgm:cxn modelId="{94E6AAC2-1948-4BC0-BFAE-4A7C29A47A6F}" type="presParOf" srcId="{D2733AB7-E703-4B75-8C99-A392372E0D56}" destId="{141CEFD5-A683-484F-B72C-47361CAF2BB4}" srcOrd="5" destOrd="0" presId="urn:microsoft.com/office/officeart/2009/layout/CirclePictureHierarchy"/>
    <dgm:cxn modelId="{8C4F7F47-9B34-435F-AF20-5132D136BA8D}" type="presParOf" srcId="{141CEFD5-A683-484F-B72C-47361CAF2BB4}" destId="{F980879B-E611-4CBE-89A1-2E3B4A757B77}" srcOrd="0" destOrd="0" presId="urn:microsoft.com/office/officeart/2009/layout/CirclePictureHierarchy"/>
    <dgm:cxn modelId="{6CC2E6DA-53E9-417A-BCAB-9D99F5A4552E}" type="presParOf" srcId="{F980879B-E611-4CBE-89A1-2E3B4A757B77}" destId="{E0ABAAB8-ECEE-433A-9E24-E5ACE64784C4}" srcOrd="0" destOrd="0" presId="urn:microsoft.com/office/officeart/2009/layout/CirclePictureHierarchy"/>
    <dgm:cxn modelId="{A7209172-02AC-4356-A13E-48BE3C12430C}" type="presParOf" srcId="{F980879B-E611-4CBE-89A1-2E3B4A757B77}" destId="{19422A3F-8AC6-47B8-9607-4D279C303876}" srcOrd="1" destOrd="0" presId="urn:microsoft.com/office/officeart/2009/layout/CirclePictureHierarchy"/>
    <dgm:cxn modelId="{A75222F7-53EE-4968-A07A-19F9070A8085}" type="presParOf" srcId="{141CEFD5-A683-484F-B72C-47361CAF2BB4}" destId="{6794E21D-1D29-4F47-9DE8-2492A604E48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87824-6529-4B50-AE47-0E45320643C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FB09D-F9AF-434E-BE84-0FFC933A5B5D}">
      <dgm:prSet phldrT="[Текст]" custT="1"/>
      <dgm:spPr>
        <a:solidFill>
          <a:srgbClr val="6CB640"/>
        </a:solidFill>
      </dgm:spPr>
      <dgm:t>
        <a:bodyPr/>
        <a:lstStyle/>
        <a:p>
          <a:r>
            <a:rPr lang="ru-RU" sz="2400" b="1" dirty="0">
              <a:latin typeface="Acrom" panose="020B0604020202020204" charset="-52"/>
            </a:rPr>
            <a:t>ИММТ</a:t>
          </a:r>
          <a:endParaRPr lang="ru-RU" sz="1000" b="1" dirty="0">
            <a:latin typeface="Acrom" panose="020B0604020202020204" charset="-52"/>
          </a:endParaRPr>
        </a:p>
      </dgm:t>
    </dgm:pt>
    <dgm:pt modelId="{65A057FD-16C2-4900-8507-D6D401BD2A3F}" type="parTrans" cxnId="{5BC66678-CE41-4E9C-84CE-1935B637F07C}">
      <dgm:prSet/>
      <dgm:spPr/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743E839B-D4B5-4A13-B811-47EAC0D3FB30}" type="sibTrans" cxnId="{5BC66678-CE41-4E9C-84CE-1935B637F07C}">
      <dgm:prSet/>
      <dgm:spPr>
        <a:noFill/>
        <a:ln>
          <a:noFill/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F7929982-5753-4C5B-9162-2421520CE948}">
      <dgm:prSet phldrT="[Текст]" custT="1"/>
      <dgm:spPr>
        <a:solidFill>
          <a:srgbClr val="6CB640"/>
        </a:solidFill>
      </dgm:spPr>
      <dgm:t>
        <a:bodyPr/>
        <a:lstStyle/>
        <a:p>
          <a:r>
            <a:rPr lang="ru-RU" sz="2400" b="1" dirty="0">
              <a:latin typeface="Acrom" panose="020B0604020202020204" charset="-52"/>
            </a:rPr>
            <a:t>ФФМК</a:t>
          </a:r>
          <a:endParaRPr lang="ru-RU" sz="1000" b="1" dirty="0">
            <a:latin typeface="Acrom" panose="020B0604020202020204" charset="-52"/>
          </a:endParaRPr>
        </a:p>
      </dgm:t>
    </dgm:pt>
    <dgm:pt modelId="{2D473755-EDE6-46A6-B7E1-6BA8B9D49BF6}" type="parTrans" cxnId="{67FAFD67-923E-4962-B0FF-23839DE8FDB8}">
      <dgm:prSet/>
      <dgm:spPr>
        <a:ln>
          <a:solidFill>
            <a:srgbClr val="6CB640"/>
          </a:solidFill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4E2FC6C9-5885-470D-91BB-F5500E9A37AD}" type="sibTrans" cxnId="{67FAFD67-923E-4962-B0FF-23839DE8FDB8}">
      <dgm:prSet/>
      <dgm:spPr>
        <a:noFill/>
        <a:ln>
          <a:noFill/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10C275EA-28CE-4118-9E5B-90CE0D5CAC9B}">
      <dgm:prSet phldrT="[Текст]" custT="1"/>
      <dgm:spPr>
        <a:solidFill>
          <a:srgbClr val="6CB640"/>
        </a:solidFill>
      </dgm:spPr>
      <dgm:t>
        <a:bodyPr/>
        <a:lstStyle/>
        <a:p>
          <a:r>
            <a:rPr lang="ru-RU" sz="2400" b="1" dirty="0">
              <a:latin typeface="Acrom" panose="020B0604020202020204" charset="-52"/>
            </a:rPr>
            <a:t>ФМПЗ</a:t>
          </a:r>
        </a:p>
      </dgm:t>
    </dgm:pt>
    <dgm:pt modelId="{46EA5E97-BD1C-432A-9E8C-8FDFBD3EB361}" type="parTrans" cxnId="{8E7D724E-2C30-4F95-895F-AF6CC7515454}">
      <dgm:prSet/>
      <dgm:spPr>
        <a:ln>
          <a:solidFill>
            <a:srgbClr val="6CB640"/>
          </a:solidFill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6046FD98-63AF-478E-925E-671B2D5A05E7}" type="sibTrans" cxnId="{8E7D724E-2C30-4F95-895F-AF6CC7515454}">
      <dgm:prSet/>
      <dgm:spPr>
        <a:noFill/>
        <a:ln>
          <a:noFill/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0D6D3D41-0CDC-4148-B967-C2376CFC302E}">
      <dgm:prSet custT="1"/>
      <dgm:spPr>
        <a:solidFill>
          <a:srgbClr val="6CB640"/>
        </a:solidFill>
      </dgm:spPr>
      <dgm:t>
        <a:bodyPr/>
        <a:lstStyle/>
        <a:p>
          <a:r>
            <a:rPr lang="ru-RU" sz="1400" b="1" dirty="0">
              <a:latin typeface="Acrom" panose="020B0604020202020204" charset="-52"/>
            </a:rPr>
            <a:t>Медицинская кибернетика (специалитет)</a:t>
          </a:r>
        </a:p>
      </dgm:t>
    </dgm:pt>
    <dgm:pt modelId="{C840AAF5-9A9C-49D3-A0F2-268D83214A61}" type="parTrans" cxnId="{A36CB355-199F-4248-892E-C604ACAFFF1D}">
      <dgm:prSet/>
      <dgm:spPr>
        <a:ln>
          <a:solidFill>
            <a:srgbClr val="6CB640"/>
          </a:solidFill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65D29CE8-0AAC-4308-A878-60F466C451AA}" type="sibTrans" cxnId="{A36CB355-199F-4248-892E-C604ACAFFF1D}">
      <dgm:prSet/>
      <dgm:spPr/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7BF8E82B-ED8F-4BCD-A39F-9CD99C882B51}">
      <dgm:prSet custT="1"/>
      <dgm:spPr>
        <a:solidFill>
          <a:srgbClr val="6CB640"/>
        </a:solidFill>
      </dgm:spPr>
      <dgm:t>
        <a:bodyPr/>
        <a:lstStyle/>
        <a:p>
          <a:r>
            <a:rPr lang="ru-RU" sz="1400" b="1" dirty="0">
              <a:latin typeface="Acrom" panose="020B0604020202020204" charset="-52"/>
            </a:rPr>
            <a:t>Промышленная фармация (магистратура)</a:t>
          </a:r>
        </a:p>
      </dgm:t>
    </dgm:pt>
    <dgm:pt modelId="{9A96046D-CCCA-49C7-A0AD-A0E872B67F49}" type="parTrans" cxnId="{45728641-0B91-4A45-BEBE-8C162BD676B5}">
      <dgm:prSet/>
      <dgm:spPr>
        <a:ln>
          <a:solidFill>
            <a:srgbClr val="6CB640"/>
          </a:solidFill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843D105E-578C-48EB-8942-E6C631761694}" type="sibTrans" cxnId="{45728641-0B91-4A45-BEBE-8C162BD676B5}">
      <dgm:prSet/>
      <dgm:spPr/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9B3F5CCC-2612-4000-A908-ED273A790BA2}">
      <dgm:prSet custT="1"/>
      <dgm:spPr>
        <a:solidFill>
          <a:srgbClr val="6CB640"/>
        </a:solidFill>
      </dgm:spPr>
      <dgm:t>
        <a:bodyPr/>
        <a:lstStyle/>
        <a:p>
          <a:r>
            <a:rPr lang="ru-RU" sz="1600" b="1" dirty="0">
              <a:latin typeface="Acrom" panose="020B0604020202020204" charset="-52"/>
            </a:rPr>
            <a:t>Фармация (специалитет)</a:t>
          </a:r>
        </a:p>
      </dgm:t>
    </dgm:pt>
    <dgm:pt modelId="{7A49ED98-0418-438C-BD18-7A014AD2CF43}" type="parTrans" cxnId="{14810403-FFD9-444E-99F2-614811CF66BD}">
      <dgm:prSet/>
      <dgm:spPr>
        <a:ln>
          <a:solidFill>
            <a:srgbClr val="6CB640"/>
          </a:solidFill>
        </a:ln>
      </dgm:spPr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EDDC1543-5C2F-4BB3-8A4E-B62D3E152E21}" type="sibTrans" cxnId="{14810403-FFD9-444E-99F2-614811CF66BD}">
      <dgm:prSet/>
      <dgm:spPr/>
      <dgm:t>
        <a:bodyPr/>
        <a:lstStyle/>
        <a:p>
          <a:endParaRPr lang="ru-RU" sz="2800" b="1">
            <a:latin typeface="Acrom" panose="020B0604020202020204" charset="-52"/>
          </a:endParaRPr>
        </a:p>
      </dgm:t>
    </dgm:pt>
    <dgm:pt modelId="{B1DD8F76-26A2-43D5-AB3B-2A47219D0B72}" type="pres">
      <dgm:prSet presAssocID="{19C87824-6529-4B50-AE47-0E45320643C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B0C52E-4EDC-4BD1-A833-18C5BF963ECA}" type="pres">
      <dgm:prSet presAssocID="{19C87824-6529-4B50-AE47-0E45320643C5}" presName="hierFlow" presStyleCnt="0"/>
      <dgm:spPr/>
    </dgm:pt>
    <dgm:pt modelId="{9AB6B5E5-DB8C-4ABF-874E-39C7AAC5E461}" type="pres">
      <dgm:prSet presAssocID="{19C87824-6529-4B50-AE47-0E45320643C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94F6E84-8BED-47FF-90E3-988A05988183}" type="pres">
      <dgm:prSet presAssocID="{F3BFB09D-F9AF-434E-BE84-0FFC933A5B5D}" presName="Name14" presStyleCnt="0"/>
      <dgm:spPr/>
    </dgm:pt>
    <dgm:pt modelId="{92EF20E5-FD06-4DFE-8B77-8615832D4C48}" type="pres">
      <dgm:prSet presAssocID="{F3BFB09D-F9AF-434E-BE84-0FFC933A5B5D}" presName="level1Shape" presStyleLbl="node0" presStyleIdx="0" presStyleCnt="1">
        <dgm:presLayoutVars>
          <dgm:chPref val="3"/>
        </dgm:presLayoutVars>
      </dgm:prSet>
      <dgm:spPr/>
    </dgm:pt>
    <dgm:pt modelId="{9BBE7F91-D4F8-44C4-A7C8-244E37138631}" type="pres">
      <dgm:prSet presAssocID="{F3BFB09D-F9AF-434E-BE84-0FFC933A5B5D}" presName="hierChild2" presStyleCnt="0"/>
      <dgm:spPr/>
    </dgm:pt>
    <dgm:pt modelId="{63D2455E-51C9-40E0-988A-828D4603F209}" type="pres">
      <dgm:prSet presAssocID="{46EA5E97-BD1C-432A-9E8C-8FDFBD3EB361}" presName="Name19" presStyleLbl="parChTrans1D2" presStyleIdx="0" presStyleCnt="2"/>
      <dgm:spPr/>
    </dgm:pt>
    <dgm:pt modelId="{B56424D2-7B9F-494D-8954-986538B8B689}" type="pres">
      <dgm:prSet presAssocID="{10C275EA-28CE-4118-9E5B-90CE0D5CAC9B}" presName="Name21" presStyleCnt="0"/>
      <dgm:spPr/>
    </dgm:pt>
    <dgm:pt modelId="{D760B926-DEE7-4D0C-AACC-7E728AC10D1C}" type="pres">
      <dgm:prSet presAssocID="{10C275EA-28CE-4118-9E5B-90CE0D5CAC9B}" presName="level2Shape" presStyleLbl="node2" presStyleIdx="0" presStyleCnt="2"/>
      <dgm:spPr/>
    </dgm:pt>
    <dgm:pt modelId="{B0F67962-A243-4C36-9AAA-B144EEE5035A}" type="pres">
      <dgm:prSet presAssocID="{10C275EA-28CE-4118-9E5B-90CE0D5CAC9B}" presName="hierChild3" presStyleCnt="0"/>
      <dgm:spPr/>
    </dgm:pt>
    <dgm:pt modelId="{8836B3CB-5A63-440A-A0E0-6AC42A585F5F}" type="pres">
      <dgm:prSet presAssocID="{2D473755-EDE6-46A6-B7E1-6BA8B9D49BF6}" presName="Name19" presStyleLbl="parChTrans1D2" presStyleIdx="1" presStyleCnt="2"/>
      <dgm:spPr/>
    </dgm:pt>
    <dgm:pt modelId="{9D3D47B1-0A4A-40B5-AE40-382470728ECB}" type="pres">
      <dgm:prSet presAssocID="{F7929982-5753-4C5B-9162-2421520CE948}" presName="Name21" presStyleCnt="0"/>
      <dgm:spPr/>
    </dgm:pt>
    <dgm:pt modelId="{58A643C8-0BAD-4B18-81B9-6098BB34F755}" type="pres">
      <dgm:prSet presAssocID="{F7929982-5753-4C5B-9162-2421520CE948}" presName="level2Shape" presStyleLbl="node2" presStyleIdx="1" presStyleCnt="2"/>
      <dgm:spPr/>
    </dgm:pt>
    <dgm:pt modelId="{860231F6-B9B7-44F3-9AA3-BEE9D51F1772}" type="pres">
      <dgm:prSet presAssocID="{F7929982-5753-4C5B-9162-2421520CE948}" presName="hierChild3" presStyleCnt="0"/>
      <dgm:spPr/>
    </dgm:pt>
    <dgm:pt modelId="{B27D1321-986E-4FDF-9B65-75AED2B9DEFB}" type="pres">
      <dgm:prSet presAssocID="{C840AAF5-9A9C-49D3-A0F2-268D83214A61}" presName="Name19" presStyleLbl="parChTrans1D3" presStyleIdx="0" presStyleCnt="3"/>
      <dgm:spPr/>
    </dgm:pt>
    <dgm:pt modelId="{50E77FF1-007D-4451-9A72-C04B8EE90DD9}" type="pres">
      <dgm:prSet presAssocID="{0D6D3D41-0CDC-4148-B967-C2376CFC302E}" presName="Name21" presStyleCnt="0"/>
      <dgm:spPr/>
    </dgm:pt>
    <dgm:pt modelId="{15A99927-6A6F-4F2E-93D2-6A74BA98A436}" type="pres">
      <dgm:prSet presAssocID="{0D6D3D41-0CDC-4148-B967-C2376CFC302E}" presName="level2Shape" presStyleLbl="node3" presStyleIdx="0" presStyleCnt="3"/>
      <dgm:spPr/>
    </dgm:pt>
    <dgm:pt modelId="{27078A72-4B78-4BB6-98C6-CD1292B9A302}" type="pres">
      <dgm:prSet presAssocID="{0D6D3D41-0CDC-4148-B967-C2376CFC302E}" presName="hierChild3" presStyleCnt="0"/>
      <dgm:spPr/>
    </dgm:pt>
    <dgm:pt modelId="{65BC2B8B-08D4-4932-9D90-25EFD1EABC97}" type="pres">
      <dgm:prSet presAssocID="{9A96046D-CCCA-49C7-A0AD-A0E872B67F49}" presName="Name19" presStyleLbl="parChTrans1D3" presStyleIdx="1" presStyleCnt="3"/>
      <dgm:spPr/>
    </dgm:pt>
    <dgm:pt modelId="{3F0297FF-B0D8-4FA1-B2DA-1A0930CB2F1C}" type="pres">
      <dgm:prSet presAssocID="{7BF8E82B-ED8F-4BCD-A39F-9CD99C882B51}" presName="Name21" presStyleCnt="0"/>
      <dgm:spPr/>
    </dgm:pt>
    <dgm:pt modelId="{9EFEEC93-005F-4C37-8D21-A0557DC9062F}" type="pres">
      <dgm:prSet presAssocID="{7BF8E82B-ED8F-4BCD-A39F-9CD99C882B51}" presName="level2Shape" presStyleLbl="node3" presStyleIdx="1" presStyleCnt="3"/>
      <dgm:spPr/>
    </dgm:pt>
    <dgm:pt modelId="{F26A41DF-1DF9-4F06-B4BF-7CE31029634E}" type="pres">
      <dgm:prSet presAssocID="{7BF8E82B-ED8F-4BCD-A39F-9CD99C882B51}" presName="hierChild3" presStyleCnt="0"/>
      <dgm:spPr/>
    </dgm:pt>
    <dgm:pt modelId="{5A48B9AA-0AB6-47A8-B251-4A36EB91DF08}" type="pres">
      <dgm:prSet presAssocID="{7A49ED98-0418-438C-BD18-7A014AD2CF43}" presName="Name19" presStyleLbl="parChTrans1D3" presStyleIdx="2" presStyleCnt="3"/>
      <dgm:spPr/>
    </dgm:pt>
    <dgm:pt modelId="{00596DDE-2C3D-4D84-8BC5-01F10A917B2A}" type="pres">
      <dgm:prSet presAssocID="{9B3F5CCC-2612-4000-A908-ED273A790BA2}" presName="Name21" presStyleCnt="0"/>
      <dgm:spPr/>
    </dgm:pt>
    <dgm:pt modelId="{3F1EB92C-BF0C-45B3-A39F-73E4638085DE}" type="pres">
      <dgm:prSet presAssocID="{9B3F5CCC-2612-4000-A908-ED273A790BA2}" presName="level2Shape" presStyleLbl="node3" presStyleIdx="2" presStyleCnt="3"/>
      <dgm:spPr/>
    </dgm:pt>
    <dgm:pt modelId="{3D57F84D-6311-4E26-8BF7-F4D6D129B3A4}" type="pres">
      <dgm:prSet presAssocID="{9B3F5CCC-2612-4000-A908-ED273A790BA2}" presName="hierChild3" presStyleCnt="0"/>
      <dgm:spPr/>
    </dgm:pt>
    <dgm:pt modelId="{73205F8F-01BD-403B-AFCB-7E3023CBC68E}" type="pres">
      <dgm:prSet presAssocID="{19C87824-6529-4B50-AE47-0E45320643C5}" presName="bgShapesFlow" presStyleCnt="0"/>
      <dgm:spPr/>
    </dgm:pt>
  </dgm:ptLst>
  <dgm:cxnLst>
    <dgm:cxn modelId="{41C41D02-2FDC-4E4F-9EB9-0EE891EAB0A7}" type="presOf" srcId="{46EA5E97-BD1C-432A-9E8C-8FDFBD3EB361}" destId="{63D2455E-51C9-40E0-988A-828D4603F209}" srcOrd="0" destOrd="0" presId="urn:microsoft.com/office/officeart/2005/8/layout/hierarchy6"/>
    <dgm:cxn modelId="{F7BECD02-CDED-4311-AA75-E002D7258C88}" type="presOf" srcId="{F7929982-5753-4C5B-9162-2421520CE948}" destId="{58A643C8-0BAD-4B18-81B9-6098BB34F755}" srcOrd="0" destOrd="0" presId="urn:microsoft.com/office/officeart/2005/8/layout/hierarchy6"/>
    <dgm:cxn modelId="{14810403-FFD9-444E-99F2-614811CF66BD}" srcId="{F7929982-5753-4C5B-9162-2421520CE948}" destId="{9B3F5CCC-2612-4000-A908-ED273A790BA2}" srcOrd="2" destOrd="0" parTransId="{7A49ED98-0418-438C-BD18-7A014AD2CF43}" sibTransId="{EDDC1543-5C2F-4BB3-8A4E-B62D3E152E21}"/>
    <dgm:cxn modelId="{7FB8CC15-0A4E-475A-8A24-A3476F8B1672}" type="presOf" srcId="{9B3F5CCC-2612-4000-A908-ED273A790BA2}" destId="{3F1EB92C-BF0C-45B3-A39F-73E4638085DE}" srcOrd="0" destOrd="0" presId="urn:microsoft.com/office/officeart/2005/8/layout/hierarchy6"/>
    <dgm:cxn modelId="{6B8F151C-DDCD-4FEF-8CE8-50438C606562}" type="presOf" srcId="{0D6D3D41-0CDC-4148-B967-C2376CFC302E}" destId="{15A99927-6A6F-4F2E-93D2-6A74BA98A436}" srcOrd="0" destOrd="0" presId="urn:microsoft.com/office/officeart/2005/8/layout/hierarchy6"/>
    <dgm:cxn modelId="{8C66DB26-BCAA-441C-848D-85B9852546DE}" type="presOf" srcId="{9A96046D-CCCA-49C7-A0AD-A0E872B67F49}" destId="{65BC2B8B-08D4-4932-9D90-25EFD1EABC97}" srcOrd="0" destOrd="0" presId="urn:microsoft.com/office/officeart/2005/8/layout/hierarchy6"/>
    <dgm:cxn modelId="{08F75131-3BAB-45BC-9485-F3A0E380F445}" type="presOf" srcId="{10C275EA-28CE-4118-9E5B-90CE0D5CAC9B}" destId="{D760B926-DEE7-4D0C-AACC-7E728AC10D1C}" srcOrd="0" destOrd="0" presId="urn:microsoft.com/office/officeart/2005/8/layout/hierarchy6"/>
    <dgm:cxn modelId="{46EFB540-FC3E-4B89-BA34-F4BA51362287}" type="presOf" srcId="{7BF8E82B-ED8F-4BCD-A39F-9CD99C882B51}" destId="{9EFEEC93-005F-4C37-8D21-A0557DC9062F}" srcOrd="0" destOrd="0" presId="urn:microsoft.com/office/officeart/2005/8/layout/hierarchy6"/>
    <dgm:cxn modelId="{636F665B-89C6-493A-8633-E316AF9BB492}" type="presOf" srcId="{C840AAF5-9A9C-49D3-A0F2-268D83214A61}" destId="{B27D1321-986E-4FDF-9B65-75AED2B9DEFB}" srcOrd="0" destOrd="0" presId="urn:microsoft.com/office/officeart/2005/8/layout/hierarchy6"/>
    <dgm:cxn modelId="{45728641-0B91-4A45-BEBE-8C162BD676B5}" srcId="{F7929982-5753-4C5B-9162-2421520CE948}" destId="{7BF8E82B-ED8F-4BCD-A39F-9CD99C882B51}" srcOrd="1" destOrd="0" parTransId="{9A96046D-CCCA-49C7-A0AD-A0E872B67F49}" sibTransId="{843D105E-578C-48EB-8942-E6C631761694}"/>
    <dgm:cxn modelId="{67FAFD67-923E-4962-B0FF-23839DE8FDB8}" srcId="{F3BFB09D-F9AF-434E-BE84-0FFC933A5B5D}" destId="{F7929982-5753-4C5B-9162-2421520CE948}" srcOrd="1" destOrd="0" parTransId="{2D473755-EDE6-46A6-B7E1-6BA8B9D49BF6}" sibTransId="{4E2FC6C9-5885-470D-91BB-F5500E9A37AD}"/>
    <dgm:cxn modelId="{9BF12B4E-34EC-40BA-A245-9EC4028C9654}" type="presOf" srcId="{19C87824-6529-4B50-AE47-0E45320643C5}" destId="{B1DD8F76-26A2-43D5-AB3B-2A47219D0B72}" srcOrd="0" destOrd="0" presId="urn:microsoft.com/office/officeart/2005/8/layout/hierarchy6"/>
    <dgm:cxn modelId="{8E7D724E-2C30-4F95-895F-AF6CC7515454}" srcId="{F3BFB09D-F9AF-434E-BE84-0FFC933A5B5D}" destId="{10C275EA-28CE-4118-9E5B-90CE0D5CAC9B}" srcOrd="0" destOrd="0" parTransId="{46EA5E97-BD1C-432A-9E8C-8FDFBD3EB361}" sibTransId="{6046FD98-63AF-478E-925E-671B2D5A05E7}"/>
    <dgm:cxn modelId="{A36CB355-199F-4248-892E-C604ACAFFF1D}" srcId="{F7929982-5753-4C5B-9162-2421520CE948}" destId="{0D6D3D41-0CDC-4148-B967-C2376CFC302E}" srcOrd="0" destOrd="0" parTransId="{C840AAF5-9A9C-49D3-A0F2-268D83214A61}" sibTransId="{65D29CE8-0AAC-4308-A878-60F466C451AA}"/>
    <dgm:cxn modelId="{5BC66678-CE41-4E9C-84CE-1935B637F07C}" srcId="{19C87824-6529-4B50-AE47-0E45320643C5}" destId="{F3BFB09D-F9AF-434E-BE84-0FFC933A5B5D}" srcOrd="0" destOrd="0" parTransId="{65A057FD-16C2-4900-8507-D6D401BD2A3F}" sibTransId="{743E839B-D4B5-4A13-B811-47EAC0D3FB30}"/>
    <dgm:cxn modelId="{938E4DC1-F31B-448F-A744-7EF47A66547E}" type="presOf" srcId="{7A49ED98-0418-438C-BD18-7A014AD2CF43}" destId="{5A48B9AA-0AB6-47A8-B251-4A36EB91DF08}" srcOrd="0" destOrd="0" presId="urn:microsoft.com/office/officeart/2005/8/layout/hierarchy6"/>
    <dgm:cxn modelId="{2F8EF6C2-50C6-4A3B-9BEC-0C42322957D8}" type="presOf" srcId="{F3BFB09D-F9AF-434E-BE84-0FFC933A5B5D}" destId="{92EF20E5-FD06-4DFE-8B77-8615832D4C48}" srcOrd="0" destOrd="0" presId="urn:microsoft.com/office/officeart/2005/8/layout/hierarchy6"/>
    <dgm:cxn modelId="{9D568EE7-7B27-441A-9162-B02377E8408C}" type="presOf" srcId="{2D473755-EDE6-46A6-B7E1-6BA8B9D49BF6}" destId="{8836B3CB-5A63-440A-A0E0-6AC42A585F5F}" srcOrd="0" destOrd="0" presId="urn:microsoft.com/office/officeart/2005/8/layout/hierarchy6"/>
    <dgm:cxn modelId="{636676D6-FD7D-4F7C-BB93-AA62922E1B73}" type="presParOf" srcId="{B1DD8F76-26A2-43D5-AB3B-2A47219D0B72}" destId="{C8B0C52E-4EDC-4BD1-A833-18C5BF963ECA}" srcOrd="0" destOrd="0" presId="urn:microsoft.com/office/officeart/2005/8/layout/hierarchy6"/>
    <dgm:cxn modelId="{AFA576B7-814B-4FB0-A581-3B480958321A}" type="presParOf" srcId="{C8B0C52E-4EDC-4BD1-A833-18C5BF963ECA}" destId="{9AB6B5E5-DB8C-4ABF-874E-39C7AAC5E461}" srcOrd="0" destOrd="0" presId="urn:microsoft.com/office/officeart/2005/8/layout/hierarchy6"/>
    <dgm:cxn modelId="{99AA42AD-20AF-4CA9-B0E7-342ED037E35D}" type="presParOf" srcId="{9AB6B5E5-DB8C-4ABF-874E-39C7AAC5E461}" destId="{494F6E84-8BED-47FF-90E3-988A05988183}" srcOrd="0" destOrd="0" presId="urn:microsoft.com/office/officeart/2005/8/layout/hierarchy6"/>
    <dgm:cxn modelId="{D0DE9932-727B-42DF-AE96-945700A520A8}" type="presParOf" srcId="{494F6E84-8BED-47FF-90E3-988A05988183}" destId="{92EF20E5-FD06-4DFE-8B77-8615832D4C48}" srcOrd="0" destOrd="0" presId="urn:microsoft.com/office/officeart/2005/8/layout/hierarchy6"/>
    <dgm:cxn modelId="{2FA02AEC-C2A4-4C9F-9605-D423B432466E}" type="presParOf" srcId="{494F6E84-8BED-47FF-90E3-988A05988183}" destId="{9BBE7F91-D4F8-44C4-A7C8-244E37138631}" srcOrd="1" destOrd="0" presId="urn:microsoft.com/office/officeart/2005/8/layout/hierarchy6"/>
    <dgm:cxn modelId="{32431E1D-AC13-434A-8036-B32454161C2A}" type="presParOf" srcId="{9BBE7F91-D4F8-44C4-A7C8-244E37138631}" destId="{63D2455E-51C9-40E0-988A-828D4603F209}" srcOrd="0" destOrd="0" presId="urn:microsoft.com/office/officeart/2005/8/layout/hierarchy6"/>
    <dgm:cxn modelId="{C3527C1F-137A-4DA8-BCDB-BDBA87AA1B0F}" type="presParOf" srcId="{9BBE7F91-D4F8-44C4-A7C8-244E37138631}" destId="{B56424D2-7B9F-494D-8954-986538B8B689}" srcOrd="1" destOrd="0" presId="urn:microsoft.com/office/officeart/2005/8/layout/hierarchy6"/>
    <dgm:cxn modelId="{08BEF863-B808-4F10-A054-333F202EB315}" type="presParOf" srcId="{B56424D2-7B9F-494D-8954-986538B8B689}" destId="{D760B926-DEE7-4D0C-AACC-7E728AC10D1C}" srcOrd="0" destOrd="0" presId="urn:microsoft.com/office/officeart/2005/8/layout/hierarchy6"/>
    <dgm:cxn modelId="{75921C4C-D6F6-4EE8-9D3C-3C65D7B7E510}" type="presParOf" srcId="{B56424D2-7B9F-494D-8954-986538B8B689}" destId="{B0F67962-A243-4C36-9AAA-B144EEE5035A}" srcOrd="1" destOrd="0" presId="urn:microsoft.com/office/officeart/2005/8/layout/hierarchy6"/>
    <dgm:cxn modelId="{5EB7A33C-C9A8-4982-88B3-C0CD340CCC33}" type="presParOf" srcId="{9BBE7F91-D4F8-44C4-A7C8-244E37138631}" destId="{8836B3CB-5A63-440A-A0E0-6AC42A585F5F}" srcOrd="2" destOrd="0" presId="urn:microsoft.com/office/officeart/2005/8/layout/hierarchy6"/>
    <dgm:cxn modelId="{22408454-4BD1-456C-BB44-47B02156CED9}" type="presParOf" srcId="{9BBE7F91-D4F8-44C4-A7C8-244E37138631}" destId="{9D3D47B1-0A4A-40B5-AE40-382470728ECB}" srcOrd="3" destOrd="0" presId="urn:microsoft.com/office/officeart/2005/8/layout/hierarchy6"/>
    <dgm:cxn modelId="{DFB34C41-38AB-4BCC-ACD7-CCA53F6070F6}" type="presParOf" srcId="{9D3D47B1-0A4A-40B5-AE40-382470728ECB}" destId="{58A643C8-0BAD-4B18-81B9-6098BB34F755}" srcOrd="0" destOrd="0" presId="urn:microsoft.com/office/officeart/2005/8/layout/hierarchy6"/>
    <dgm:cxn modelId="{192A16EF-3E19-4FE7-A8B0-DCDCA895310F}" type="presParOf" srcId="{9D3D47B1-0A4A-40B5-AE40-382470728ECB}" destId="{860231F6-B9B7-44F3-9AA3-BEE9D51F1772}" srcOrd="1" destOrd="0" presId="urn:microsoft.com/office/officeart/2005/8/layout/hierarchy6"/>
    <dgm:cxn modelId="{C7848186-5943-45A8-8F21-FC07C4733C04}" type="presParOf" srcId="{860231F6-B9B7-44F3-9AA3-BEE9D51F1772}" destId="{B27D1321-986E-4FDF-9B65-75AED2B9DEFB}" srcOrd="0" destOrd="0" presId="urn:microsoft.com/office/officeart/2005/8/layout/hierarchy6"/>
    <dgm:cxn modelId="{BF218872-60E2-4AED-8323-AA9BB6B8C605}" type="presParOf" srcId="{860231F6-B9B7-44F3-9AA3-BEE9D51F1772}" destId="{50E77FF1-007D-4451-9A72-C04B8EE90DD9}" srcOrd="1" destOrd="0" presId="urn:microsoft.com/office/officeart/2005/8/layout/hierarchy6"/>
    <dgm:cxn modelId="{4EABD12E-5427-4167-A403-5B4F4A00DE6D}" type="presParOf" srcId="{50E77FF1-007D-4451-9A72-C04B8EE90DD9}" destId="{15A99927-6A6F-4F2E-93D2-6A74BA98A436}" srcOrd="0" destOrd="0" presId="urn:microsoft.com/office/officeart/2005/8/layout/hierarchy6"/>
    <dgm:cxn modelId="{1BA45BB2-428F-4B2B-A1FB-6E95ECE06C5D}" type="presParOf" srcId="{50E77FF1-007D-4451-9A72-C04B8EE90DD9}" destId="{27078A72-4B78-4BB6-98C6-CD1292B9A302}" srcOrd="1" destOrd="0" presId="urn:microsoft.com/office/officeart/2005/8/layout/hierarchy6"/>
    <dgm:cxn modelId="{AF79C04A-CC0D-4B76-AF26-78FE33EE479E}" type="presParOf" srcId="{860231F6-B9B7-44F3-9AA3-BEE9D51F1772}" destId="{65BC2B8B-08D4-4932-9D90-25EFD1EABC97}" srcOrd="2" destOrd="0" presId="urn:microsoft.com/office/officeart/2005/8/layout/hierarchy6"/>
    <dgm:cxn modelId="{B19E4740-5E2C-402B-A80C-F47A30A46085}" type="presParOf" srcId="{860231F6-B9B7-44F3-9AA3-BEE9D51F1772}" destId="{3F0297FF-B0D8-4FA1-B2DA-1A0930CB2F1C}" srcOrd="3" destOrd="0" presId="urn:microsoft.com/office/officeart/2005/8/layout/hierarchy6"/>
    <dgm:cxn modelId="{4A026AE0-D319-4EFE-A478-2A251A56F297}" type="presParOf" srcId="{3F0297FF-B0D8-4FA1-B2DA-1A0930CB2F1C}" destId="{9EFEEC93-005F-4C37-8D21-A0557DC9062F}" srcOrd="0" destOrd="0" presId="urn:microsoft.com/office/officeart/2005/8/layout/hierarchy6"/>
    <dgm:cxn modelId="{8F92B4C2-FCD6-4F9C-AE09-80BB3A030546}" type="presParOf" srcId="{3F0297FF-B0D8-4FA1-B2DA-1A0930CB2F1C}" destId="{F26A41DF-1DF9-4F06-B4BF-7CE31029634E}" srcOrd="1" destOrd="0" presId="urn:microsoft.com/office/officeart/2005/8/layout/hierarchy6"/>
    <dgm:cxn modelId="{7A8056D6-F5E6-46D3-8DC4-3864571C7A23}" type="presParOf" srcId="{860231F6-B9B7-44F3-9AA3-BEE9D51F1772}" destId="{5A48B9AA-0AB6-47A8-B251-4A36EB91DF08}" srcOrd="4" destOrd="0" presId="urn:microsoft.com/office/officeart/2005/8/layout/hierarchy6"/>
    <dgm:cxn modelId="{2DC77049-48AD-484A-B983-AA83BBDEDCF1}" type="presParOf" srcId="{860231F6-B9B7-44F3-9AA3-BEE9D51F1772}" destId="{00596DDE-2C3D-4D84-8BC5-01F10A917B2A}" srcOrd="5" destOrd="0" presId="urn:microsoft.com/office/officeart/2005/8/layout/hierarchy6"/>
    <dgm:cxn modelId="{A17C9852-3CAB-4659-A25D-5B95333B5032}" type="presParOf" srcId="{00596DDE-2C3D-4D84-8BC5-01F10A917B2A}" destId="{3F1EB92C-BF0C-45B3-A39F-73E4638085DE}" srcOrd="0" destOrd="0" presId="urn:microsoft.com/office/officeart/2005/8/layout/hierarchy6"/>
    <dgm:cxn modelId="{67A2A563-B212-4875-B90C-E20419844C1B}" type="presParOf" srcId="{00596DDE-2C3D-4D84-8BC5-01F10A917B2A}" destId="{3D57F84D-6311-4E26-8BF7-F4D6D129B3A4}" srcOrd="1" destOrd="0" presId="urn:microsoft.com/office/officeart/2005/8/layout/hierarchy6"/>
    <dgm:cxn modelId="{3B30D686-0BCC-484B-8C3E-10AE007E9A90}" type="presParOf" srcId="{B1DD8F76-26A2-43D5-AB3B-2A47219D0B72}" destId="{73205F8F-01BD-403B-AFCB-7E3023CBC68E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C3532-AF39-4F8E-A9C4-E3BF406E5541}">
      <dsp:nvSpPr>
        <dsp:cNvPr id="0" name=""/>
        <dsp:cNvSpPr/>
      </dsp:nvSpPr>
      <dsp:spPr>
        <a:xfrm>
          <a:off x="4955156" y="2573969"/>
          <a:ext cx="4193556" cy="82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108"/>
              </a:lnTo>
              <a:lnTo>
                <a:pt x="4193556" y="583108"/>
              </a:lnTo>
              <a:lnTo>
                <a:pt x="4193556" y="8213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C06ED-23BC-453E-9F59-7BB2899D1702}">
      <dsp:nvSpPr>
        <dsp:cNvPr id="0" name=""/>
        <dsp:cNvSpPr/>
      </dsp:nvSpPr>
      <dsp:spPr>
        <a:xfrm>
          <a:off x="4909436" y="2573969"/>
          <a:ext cx="91440" cy="821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108"/>
              </a:lnTo>
              <a:lnTo>
                <a:pt x="46116" y="583108"/>
              </a:lnTo>
              <a:lnTo>
                <a:pt x="46116" y="8213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DC8A1-AA3C-4B70-84A0-FADB72921B66}">
      <dsp:nvSpPr>
        <dsp:cNvPr id="0" name=""/>
        <dsp:cNvSpPr/>
      </dsp:nvSpPr>
      <dsp:spPr>
        <a:xfrm>
          <a:off x="762392" y="2573969"/>
          <a:ext cx="4192763" cy="821356"/>
        </a:xfrm>
        <a:custGeom>
          <a:avLst/>
          <a:gdLst/>
          <a:ahLst/>
          <a:cxnLst/>
          <a:rect l="0" t="0" r="0" b="0"/>
          <a:pathLst>
            <a:path>
              <a:moveTo>
                <a:pt x="4192763" y="0"/>
              </a:moveTo>
              <a:lnTo>
                <a:pt x="4192763" y="583108"/>
              </a:lnTo>
              <a:lnTo>
                <a:pt x="0" y="583108"/>
              </a:lnTo>
              <a:lnTo>
                <a:pt x="0" y="8213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807EA-94BA-4843-8550-E52D0A2A0802}">
      <dsp:nvSpPr>
        <dsp:cNvPr id="0" name=""/>
        <dsp:cNvSpPr/>
      </dsp:nvSpPr>
      <dsp:spPr>
        <a:xfrm>
          <a:off x="4192763" y="1049183"/>
          <a:ext cx="1524785" cy="15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F59B5-21BF-4DA6-B4B9-1A14C7212668}">
      <dsp:nvSpPr>
        <dsp:cNvPr id="0" name=""/>
        <dsp:cNvSpPr/>
      </dsp:nvSpPr>
      <dsp:spPr>
        <a:xfrm>
          <a:off x="5717945" y="1386420"/>
          <a:ext cx="2287178" cy="152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17945" y="1386420"/>
        <a:ext cx="2287178" cy="1524785"/>
      </dsp:txXfrm>
    </dsp:sp>
    <dsp:sp modelId="{723CCB0F-3F44-42ED-B1DC-F502BA1C5FF9}">
      <dsp:nvSpPr>
        <dsp:cNvPr id="0" name=""/>
        <dsp:cNvSpPr/>
      </dsp:nvSpPr>
      <dsp:spPr>
        <a:xfrm>
          <a:off x="0" y="3395325"/>
          <a:ext cx="1524785" cy="15247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ACA08-FF5A-48A2-B923-B1343D9D8496}">
      <dsp:nvSpPr>
        <dsp:cNvPr id="0" name=""/>
        <dsp:cNvSpPr/>
      </dsp:nvSpPr>
      <dsp:spPr>
        <a:xfrm>
          <a:off x="1524785" y="3391513"/>
          <a:ext cx="2287178" cy="152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Система здравоохранения</a:t>
          </a:r>
          <a:endParaRPr lang="ru-RU" sz="2000" kern="1200" dirty="0"/>
        </a:p>
      </dsp:txBody>
      <dsp:txXfrm>
        <a:off x="1524785" y="3391513"/>
        <a:ext cx="2287178" cy="1524785"/>
      </dsp:txXfrm>
    </dsp:sp>
    <dsp:sp modelId="{447985CC-AC01-4E91-85F0-F9882A6EFF07}">
      <dsp:nvSpPr>
        <dsp:cNvPr id="0" name=""/>
        <dsp:cNvSpPr/>
      </dsp:nvSpPr>
      <dsp:spPr>
        <a:xfrm>
          <a:off x="4193160" y="3395325"/>
          <a:ext cx="1524785" cy="15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96BF-188C-42EB-A8D3-97B1A6BA6BD3}">
      <dsp:nvSpPr>
        <dsp:cNvPr id="0" name=""/>
        <dsp:cNvSpPr/>
      </dsp:nvSpPr>
      <dsp:spPr>
        <a:xfrm>
          <a:off x="5717945" y="3391513"/>
          <a:ext cx="2287178" cy="152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Научно-исследовательские институты</a:t>
          </a:r>
          <a:endParaRPr lang="ru-RU" sz="2000" kern="1200" dirty="0"/>
        </a:p>
      </dsp:txBody>
      <dsp:txXfrm>
        <a:off x="5717945" y="3391513"/>
        <a:ext cx="2287178" cy="1524785"/>
      </dsp:txXfrm>
    </dsp:sp>
    <dsp:sp modelId="{E0ABAAB8-ECEE-433A-9E24-E5ACE64784C4}">
      <dsp:nvSpPr>
        <dsp:cNvPr id="0" name=""/>
        <dsp:cNvSpPr/>
      </dsp:nvSpPr>
      <dsp:spPr>
        <a:xfrm>
          <a:off x="8386320" y="3395325"/>
          <a:ext cx="1524785" cy="15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22A3F-8AC6-47B8-9607-4D279C303876}">
      <dsp:nvSpPr>
        <dsp:cNvPr id="0" name=""/>
        <dsp:cNvSpPr/>
      </dsp:nvSpPr>
      <dsp:spPr>
        <a:xfrm>
          <a:off x="9911105" y="3391513"/>
          <a:ext cx="2287178" cy="152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Коммерческие организации</a:t>
          </a:r>
          <a:endParaRPr lang="ru-RU" sz="2000" kern="1200" dirty="0"/>
        </a:p>
      </dsp:txBody>
      <dsp:txXfrm>
        <a:off x="9911105" y="3391513"/>
        <a:ext cx="2287178" cy="1524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F20E5-FD06-4DFE-8B77-8615832D4C48}">
      <dsp:nvSpPr>
        <dsp:cNvPr id="0" name=""/>
        <dsp:cNvSpPr/>
      </dsp:nvSpPr>
      <dsp:spPr>
        <a:xfrm>
          <a:off x="1596130" y="75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crom" panose="020B0604020202020204" charset="-52"/>
            </a:rPr>
            <a:t>ИММТ</a:t>
          </a:r>
          <a:endParaRPr lang="ru-RU" sz="1000" b="1" kern="1200" dirty="0">
            <a:latin typeface="Acrom" panose="020B0604020202020204" charset="-52"/>
          </a:endParaRPr>
        </a:p>
      </dsp:txBody>
      <dsp:txXfrm>
        <a:off x="1629747" y="33692"/>
        <a:ext cx="1654442" cy="1080550"/>
      </dsp:txXfrm>
    </dsp:sp>
    <dsp:sp modelId="{63D2455E-51C9-40E0-988A-828D4603F209}">
      <dsp:nvSpPr>
        <dsp:cNvPr id="0" name=""/>
        <dsp:cNvSpPr/>
      </dsp:nvSpPr>
      <dsp:spPr>
        <a:xfrm>
          <a:off x="1337878" y="1147860"/>
          <a:ext cx="1119089" cy="459113"/>
        </a:xfrm>
        <a:custGeom>
          <a:avLst/>
          <a:gdLst/>
          <a:ahLst/>
          <a:cxnLst/>
          <a:rect l="0" t="0" r="0" b="0"/>
          <a:pathLst>
            <a:path>
              <a:moveTo>
                <a:pt x="1119089" y="0"/>
              </a:moveTo>
              <a:lnTo>
                <a:pt x="1119089" y="229556"/>
              </a:lnTo>
              <a:lnTo>
                <a:pt x="0" y="229556"/>
              </a:lnTo>
              <a:lnTo>
                <a:pt x="0" y="459113"/>
              </a:lnTo>
            </a:path>
          </a:pathLst>
        </a:custGeom>
        <a:noFill/>
        <a:ln w="15875" cap="flat" cmpd="sng" algn="ctr">
          <a:solidFill>
            <a:srgbClr val="6CB6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B926-DEE7-4D0C-AACC-7E728AC10D1C}">
      <dsp:nvSpPr>
        <dsp:cNvPr id="0" name=""/>
        <dsp:cNvSpPr/>
      </dsp:nvSpPr>
      <dsp:spPr>
        <a:xfrm>
          <a:off x="477040" y="1606973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crom" panose="020B0604020202020204" charset="-52"/>
            </a:rPr>
            <a:t>ФМПЗ</a:t>
          </a:r>
        </a:p>
      </dsp:txBody>
      <dsp:txXfrm>
        <a:off x="510657" y="1640590"/>
        <a:ext cx="1654442" cy="1080550"/>
      </dsp:txXfrm>
    </dsp:sp>
    <dsp:sp modelId="{8836B3CB-5A63-440A-A0E0-6AC42A585F5F}">
      <dsp:nvSpPr>
        <dsp:cNvPr id="0" name=""/>
        <dsp:cNvSpPr/>
      </dsp:nvSpPr>
      <dsp:spPr>
        <a:xfrm>
          <a:off x="2456968" y="1147860"/>
          <a:ext cx="1119089" cy="45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56"/>
              </a:lnTo>
              <a:lnTo>
                <a:pt x="1119089" y="229556"/>
              </a:lnTo>
              <a:lnTo>
                <a:pt x="1119089" y="459113"/>
              </a:lnTo>
            </a:path>
          </a:pathLst>
        </a:custGeom>
        <a:noFill/>
        <a:ln w="15875" cap="flat" cmpd="sng" algn="ctr">
          <a:solidFill>
            <a:srgbClr val="6CB6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643C8-0BAD-4B18-81B9-6098BB34F755}">
      <dsp:nvSpPr>
        <dsp:cNvPr id="0" name=""/>
        <dsp:cNvSpPr/>
      </dsp:nvSpPr>
      <dsp:spPr>
        <a:xfrm>
          <a:off x="2715220" y="1606973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crom" panose="020B0604020202020204" charset="-52"/>
            </a:rPr>
            <a:t>ФФМК</a:t>
          </a:r>
          <a:endParaRPr lang="ru-RU" sz="1000" b="1" kern="1200" dirty="0">
            <a:latin typeface="Acrom" panose="020B0604020202020204" charset="-52"/>
          </a:endParaRPr>
        </a:p>
      </dsp:txBody>
      <dsp:txXfrm>
        <a:off x="2748837" y="1640590"/>
        <a:ext cx="1654442" cy="1080550"/>
      </dsp:txXfrm>
    </dsp:sp>
    <dsp:sp modelId="{B27D1321-986E-4FDF-9B65-75AED2B9DEFB}">
      <dsp:nvSpPr>
        <dsp:cNvPr id="0" name=""/>
        <dsp:cNvSpPr/>
      </dsp:nvSpPr>
      <dsp:spPr>
        <a:xfrm>
          <a:off x="1337878" y="2754758"/>
          <a:ext cx="2238179" cy="459113"/>
        </a:xfrm>
        <a:custGeom>
          <a:avLst/>
          <a:gdLst/>
          <a:ahLst/>
          <a:cxnLst/>
          <a:rect l="0" t="0" r="0" b="0"/>
          <a:pathLst>
            <a:path>
              <a:moveTo>
                <a:pt x="2238179" y="0"/>
              </a:moveTo>
              <a:lnTo>
                <a:pt x="2238179" y="229556"/>
              </a:lnTo>
              <a:lnTo>
                <a:pt x="0" y="229556"/>
              </a:lnTo>
              <a:lnTo>
                <a:pt x="0" y="459113"/>
              </a:lnTo>
            </a:path>
          </a:pathLst>
        </a:custGeom>
        <a:noFill/>
        <a:ln w="15875" cap="flat" cmpd="sng" algn="ctr">
          <a:solidFill>
            <a:srgbClr val="6CB6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99927-6A6F-4F2E-93D2-6A74BA98A436}">
      <dsp:nvSpPr>
        <dsp:cNvPr id="0" name=""/>
        <dsp:cNvSpPr/>
      </dsp:nvSpPr>
      <dsp:spPr>
        <a:xfrm>
          <a:off x="477040" y="3213871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crom" panose="020B0604020202020204" charset="-52"/>
            </a:rPr>
            <a:t>Медицинская кибернетика (специалитет)</a:t>
          </a:r>
        </a:p>
      </dsp:txBody>
      <dsp:txXfrm>
        <a:off x="510657" y="3247488"/>
        <a:ext cx="1654442" cy="1080550"/>
      </dsp:txXfrm>
    </dsp:sp>
    <dsp:sp modelId="{65BC2B8B-08D4-4932-9D90-25EFD1EABC97}">
      <dsp:nvSpPr>
        <dsp:cNvPr id="0" name=""/>
        <dsp:cNvSpPr/>
      </dsp:nvSpPr>
      <dsp:spPr>
        <a:xfrm>
          <a:off x="3530338" y="2754758"/>
          <a:ext cx="91440" cy="459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113"/>
              </a:lnTo>
            </a:path>
          </a:pathLst>
        </a:custGeom>
        <a:noFill/>
        <a:ln w="15875" cap="flat" cmpd="sng" algn="ctr">
          <a:solidFill>
            <a:srgbClr val="6CB6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EEC93-005F-4C37-8D21-A0557DC9062F}">
      <dsp:nvSpPr>
        <dsp:cNvPr id="0" name=""/>
        <dsp:cNvSpPr/>
      </dsp:nvSpPr>
      <dsp:spPr>
        <a:xfrm>
          <a:off x="2715220" y="3213871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crom" panose="020B0604020202020204" charset="-52"/>
            </a:rPr>
            <a:t>Промышленная фармация (магистратура)</a:t>
          </a:r>
        </a:p>
      </dsp:txBody>
      <dsp:txXfrm>
        <a:off x="2748837" y="3247488"/>
        <a:ext cx="1654442" cy="1080550"/>
      </dsp:txXfrm>
    </dsp:sp>
    <dsp:sp modelId="{5A48B9AA-0AB6-47A8-B251-4A36EB91DF08}">
      <dsp:nvSpPr>
        <dsp:cNvPr id="0" name=""/>
        <dsp:cNvSpPr/>
      </dsp:nvSpPr>
      <dsp:spPr>
        <a:xfrm>
          <a:off x="3576058" y="2754758"/>
          <a:ext cx="2238179" cy="45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56"/>
              </a:lnTo>
              <a:lnTo>
                <a:pt x="2238179" y="229556"/>
              </a:lnTo>
              <a:lnTo>
                <a:pt x="2238179" y="459113"/>
              </a:lnTo>
            </a:path>
          </a:pathLst>
        </a:custGeom>
        <a:noFill/>
        <a:ln w="15875" cap="flat" cmpd="sng" algn="ctr">
          <a:solidFill>
            <a:srgbClr val="6CB6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EB92C-BF0C-45B3-A39F-73E4638085DE}">
      <dsp:nvSpPr>
        <dsp:cNvPr id="0" name=""/>
        <dsp:cNvSpPr/>
      </dsp:nvSpPr>
      <dsp:spPr>
        <a:xfrm>
          <a:off x="4953399" y="3213871"/>
          <a:ext cx="1721676" cy="1147784"/>
        </a:xfrm>
        <a:prstGeom prst="roundRect">
          <a:avLst>
            <a:gd name="adj" fmla="val 10000"/>
          </a:avLst>
        </a:prstGeom>
        <a:solidFill>
          <a:srgbClr val="6CB6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crom" panose="020B0604020202020204" charset="-52"/>
            </a:rPr>
            <a:t>Фармация (специалитет)</a:t>
          </a:r>
        </a:p>
      </dsp:txBody>
      <dsp:txXfrm>
        <a:off x="4987016" y="3247488"/>
        <a:ext cx="1654442" cy="108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E9E9-9514-4BED-83B4-D8DA2C41F019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FF961-7D44-4560-9814-29A0551E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E718-69DC-48DF-B160-5822775E6937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4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3F67-6893-4E37-8E06-4A8168402C33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8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A5FE-6FCC-49FC-844C-A0199D37FEC5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2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5" cy="1649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sp>
        <p:nvSpPr>
          <p:cNvPr id="38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467784" y="1892301"/>
            <a:ext cx="3927248" cy="5108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crom Bold" panose="00000800000000000000" pitchFamily="50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11"/>
          </p:nvPr>
        </p:nvSpPr>
        <p:spPr>
          <a:xfrm>
            <a:off x="467784" y="2755900"/>
            <a:ext cx="10140949" cy="3073400"/>
          </a:xfrm>
        </p:spPr>
        <p:txBody>
          <a:bodyPr>
            <a:normAutofit/>
          </a:bodyPr>
          <a:lstStyle>
            <a:lvl1pPr marL="457189" indent="-457189">
              <a:buFontTx/>
              <a:buBlip>
                <a:blip r:embed="rId6"/>
              </a:buBlip>
              <a:defRPr sz="2667">
                <a:latin typeface="Acrom" panose="00000500000000000000" pitchFamily="50" charset="-52"/>
              </a:defRPr>
            </a:lvl1pPr>
            <a:lvl2pPr marL="990575" indent="-380990">
              <a:buFontTx/>
              <a:buBlip>
                <a:blip r:embed="rId6"/>
              </a:buBlip>
              <a:defRPr sz="2400">
                <a:latin typeface="Acrom" panose="00000500000000000000" pitchFamily="50" charset="-52"/>
              </a:defRPr>
            </a:lvl2pPr>
            <a:lvl3pPr marL="1523962" indent="-304792">
              <a:buFontTx/>
              <a:buBlip>
                <a:blip r:embed="rId6"/>
              </a:buBlip>
              <a:defRPr sz="2133">
                <a:latin typeface="Acrom" panose="00000500000000000000" pitchFamily="50" charset="-52"/>
              </a:defRPr>
            </a:lvl3pPr>
            <a:lvl4pPr marL="2133547" indent="-304792">
              <a:buFontTx/>
              <a:buBlip>
                <a:blip r:embed="rId6"/>
              </a:buBlip>
              <a:defRPr sz="1867">
                <a:latin typeface="Acrom" panose="00000500000000000000" pitchFamily="50" charset="-52"/>
              </a:defRPr>
            </a:lvl4pPr>
            <a:lvl5pPr marL="2743131" indent="-304792">
              <a:buFontTx/>
              <a:buBlip>
                <a:blip r:embed="rId6"/>
              </a:buBlip>
              <a:defRPr sz="1867">
                <a:latin typeface="Acrom" panose="00000500000000000000" pitchFamily="50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" y="1038063"/>
            <a:ext cx="174752" cy="166624"/>
          </a:xfrm>
          <a:prstGeom prst="rect">
            <a:avLst/>
          </a:prstGeom>
        </p:spPr>
      </p:pic>
      <p:sp>
        <p:nvSpPr>
          <p:cNvPr id="35" name="Заголовок 34"/>
          <p:cNvSpPr>
            <a:spLocks noGrp="1"/>
          </p:cNvSpPr>
          <p:nvPr>
            <p:ph type="title" hasCustomPrompt="1"/>
          </p:nvPr>
        </p:nvSpPr>
        <p:spPr>
          <a:xfrm>
            <a:off x="468317" y="989230"/>
            <a:ext cx="10332207" cy="424732"/>
          </a:xfrm>
          <a:noFill/>
        </p:spPr>
        <p:txBody>
          <a:bodyPr wrap="square" rtlCol="0">
            <a:spAutoFit/>
          </a:bodyPr>
          <a:lstStyle>
            <a:lvl1pPr algn="l">
              <a:defRPr lang="ru-RU" sz="2400">
                <a:solidFill>
                  <a:schemeClr val="bg1"/>
                </a:solidFill>
                <a:latin typeface="Acrom ExtraBold" pitchFamily="50" charset="-52"/>
                <a:ea typeface="+mn-ea"/>
                <a:cs typeface="+mn-cs"/>
              </a:defRPr>
            </a:lvl1pPr>
          </a:lstStyle>
          <a:p>
            <a:pPr marL="0" lvl="0" algn="l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87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970D-9883-4AE4-9C7B-CF06CB87101E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6638-EA4F-4B08-B731-FCB653CF2680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3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31C7-3A63-40F4-A848-D2671ACAE10F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4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BC46-A908-40BC-948F-6C6232C39A0C}" type="datetime1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40B-7655-4AEB-BC25-2CEC4E856442}" type="datetime1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FC9-ABE3-465D-AF64-291A84BF5131}" type="datetime1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7B1F67-53C1-4A10-8CBD-203D088F5339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CF1A-5A92-436A-8866-193B109958A2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4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83A7E2-7062-4C88-BDE4-576E0ABD93AE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4FD630-0371-4F50-B5DE-39CE8F2D8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DE788-62A0-461B-A39D-45CBC6648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медицинская кибернетика?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52B558-42E5-48FC-9995-C3BE58FB2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д.б.н. Хвостов </a:t>
            </a:r>
            <a:r>
              <a:rPr lang="ru-RU" dirty="0" err="1"/>
              <a:t>м.В</a:t>
            </a:r>
            <a:r>
              <a:rPr lang="ru-RU" dirty="0"/>
              <a:t>.</a:t>
            </a:r>
          </a:p>
          <a:p>
            <a:r>
              <a:rPr lang="ru-RU" dirty="0" err="1"/>
              <a:t>И.о</a:t>
            </a:r>
            <a:r>
              <a:rPr lang="ru-RU" dirty="0"/>
              <a:t>. декана факультета фармации и медицинской кибернетики ИММТ </a:t>
            </a:r>
            <a:r>
              <a:rPr lang="ru-RU" dirty="0" err="1"/>
              <a:t>нгу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31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51989-6649-4F73-9404-BCCA18D0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61640" cy="1450757"/>
          </a:xfrm>
        </p:spPr>
        <p:txBody>
          <a:bodyPr/>
          <a:lstStyle/>
          <a:p>
            <a:r>
              <a:rPr lang="ru-RU" b="1" dirty="0"/>
              <a:t>Медицинские информационные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EA658-7B03-4803-A907-8E156B4A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58"/>
            <a:ext cx="10515600" cy="4351338"/>
          </a:xfrm>
        </p:spPr>
        <p:txBody>
          <a:bodyPr>
            <a:normAutofit/>
          </a:bodyPr>
          <a:lstStyle/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Медико-технологические (например, обработка изображений)</a:t>
            </a:r>
          </a:p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Автоматизированные рабочие места (сбор и обработка информации)</a:t>
            </a:r>
          </a:p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Информационно-технологические (электронный документооборот)</a:t>
            </a:r>
          </a:p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Информационные системы медицинских организаций</a:t>
            </a:r>
          </a:p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Государственные информационные системы</a:t>
            </a:r>
          </a:p>
          <a:p>
            <a:pPr marL="90488" indent="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Единая государственная информационная система в сфере здравоохранения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3BF85B-6D7F-4300-A0ED-B5F40D9C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C242-443E-4BDE-B806-A4047C1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78835" cy="1450757"/>
          </a:xfrm>
        </p:spPr>
        <p:txBody>
          <a:bodyPr/>
          <a:lstStyle/>
          <a:p>
            <a:r>
              <a:rPr lang="ru-RU" b="1" dirty="0"/>
              <a:t>Медицинские информационные системы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B1F773-F162-496A-9586-D67E8C55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11</a:t>
            </a:fld>
            <a:endParaRPr lang="ru-RU"/>
          </a:p>
        </p:txBody>
      </p:sp>
      <p:pic>
        <p:nvPicPr>
          <p:cNvPr id="10242" name="Picture 2" descr="Медицинские информационные системы (МИС) в 2024 г. - обзор и сравнение —  MEDSTEG">
            <a:extLst>
              <a:ext uri="{FF2B5EF4-FFF2-40B4-BE49-F238E27FC236}">
                <a16:creationId xmlns:a16="http://schemas.microsoft.com/office/drawing/2014/main" id="{3DD4BBAA-0073-47D3-A415-6762DB7F2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 bwMode="auto">
          <a:xfrm>
            <a:off x="2281287" y="1819448"/>
            <a:ext cx="8022209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5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Диагноз &quot;рак&quot; и ПЭТ КТ | Онко Школа. Медкор | Дзен">
            <a:extLst>
              <a:ext uri="{FF2B5EF4-FFF2-40B4-BE49-F238E27FC236}">
                <a16:creationId xmlns:a16="http://schemas.microsoft.com/office/drawing/2014/main" id="{AD609D22-97E4-431B-88C4-EF25EF73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70" y="2529472"/>
            <a:ext cx="4890688" cy="37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A5CAF-2520-413A-A580-AF52DC34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Автоматизированные системы обработки сигналов и изображений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5F63B6-58C5-4182-9431-1A8176F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12</a:t>
            </a:fld>
            <a:endParaRPr lang="ru-RU"/>
          </a:p>
        </p:txBody>
      </p:sp>
      <p:pic>
        <p:nvPicPr>
          <p:cNvPr id="11266" name="Picture 2" descr="ЭКГ - что это такое, основные понятия и характеристики электрокардиограммы">
            <a:extLst>
              <a:ext uri="{FF2B5EF4-FFF2-40B4-BE49-F238E27FC236}">
                <a16:creationId xmlns:a16="http://schemas.microsoft.com/office/drawing/2014/main" id="{CDCD4587-A80F-434D-B4BF-75E4A201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23" y="4336131"/>
            <a:ext cx="3035465" cy="19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Электрокардиография (ЭКГ) — важный метод исследования работы сердца">
            <a:extLst>
              <a:ext uri="{FF2B5EF4-FFF2-40B4-BE49-F238E27FC236}">
                <a16:creationId xmlns:a16="http://schemas.microsoft.com/office/drawing/2014/main" id="{B92056D6-4AC4-4459-92F7-004EE0A6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23" y="2208774"/>
            <a:ext cx="3161211" cy="21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DED05-7129-400F-BDAF-2D18802BF944}"/>
              </a:ext>
            </a:extLst>
          </p:cNvPr>
          <p:cNvSpPr txBox="1"/>
          <p:nvPr/>
        </p:nvSpPr>
        <p:spPr>
          <a:xfrm>
            <a:off x="1229949" y="1839442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Запись электрокардиограммы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A849E0-5AE3-4E2A-9D99-4C4535ABCC54}"/>
              </a:ext>
            </a:extLst>
          </p:cNvPr>
          <p:cNvSpPr/>
          <p:nvPr/>
        </p:nvSpPr>
        <p:spPr>
          <a:xfrm>
            <a:off x="5885499" y="18394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/>
              <a:t>Томографический</a:t>
            </a:r>
            <a:r>
              <a:rPr lang="ru-RU" b="1" i="1" dirty="0"/>
              <a:t> метод исследования </a:t>
            </a:r>
          </a:p>
          <a:p>
            <a:pPr algn="ctr"/>
            <a:r>
              <a:rPr lang="ru-RU" b="1" i="1" dirty="0"/>
              <a:t>внутренних органов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34220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89EB2-EB44-42FD-9D46-C9049635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Автоматизированные системы для мониторинга жизненно важных показателей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2CD9E-F209-4345-A53F-DB997032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2141537"/>
            <a:ext cx="8297091" cy="4351338"/>
          </a:xfrm>
        </p:spPr>
        <p:txBody>
          <a:bodyPr>
            <a:normAutofit/>
          </a:bodyPr>
          <a:lstStyle/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Регистрируют основные физиологические сигналы в реальном времени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Рассчитывают величины жизненных показателей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Предупреждают медицинский персонал о критических изменениях показателей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19225C-A30E-482C-BDC2-FE01E8B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13</a:t>
            </a:fld>
            <a:endParaRPr lang="ru-RU"/>
          </a:p>
        </p:txBody>
      </p:sp>
      <p:pic>
        <p:nvPicPr>
          <p:cNvPr id="12290" name="Picture 2" descr="Mindray iPM 12 - монитор пациента">
            <a:extLst>
              <a:ext uri="{FF2B5EF4-FFF2-40B4-BE49-F238E27FC236}">
                <a16:creationId xmlns:a16="http://schemas.microsoft.com/office/drawing/2014/main" id="{9E2F8F55-0867-441B-83F3-81446276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55" y="2497342"/>
            <a:ext cx="3052354" cy="30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75975-6BB3-4E19-AB83-A7320A48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Системы консультативной помощи в принятии решений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C267A-D86A-4066-85A9-25BF8BFD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99" y="2220059"/>
            <a:ext cx="6111240" cy="4351338"/>
          </a:xfrm>
        </p:spPr>
        <p:txBody>
          <a:bodyPr>
            <a:normAutofit/>
          </a:bodyPr>
          <a:lstStyle/>
          <a:p>
            <a:pPr marL="2635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Системы для распознавания патологических состояний методами вычислительной диагностики</a:t>
            </a:r>
          </a:p>
          <a:p>
            <a:pPr marL="26352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Консультативные системы на основе интеллектуального подхода, базирующихся на знаниях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F65560-CA76-46E4-BEFA-07FD0C62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14</a:t>
            </a:fld>
            <a:endParaRPr lang="ru-RU"/>
          </a:p>
        </p:txBody>
      </p:sp>
      <p:pic>
        <p:nvPicPr>
          <p:cNvPr id="13314" name="Picture 2" descr="Искусственный интеллект и машинное обучение (AI, ML) | IT-шпаргалка:  Знакомство с миром технологий | Дзен">
            <a:extLst>
              <a:ext uri="{FF2B5EF4-FFF2-40B4-BE49-F238E27FC236}">
                <a16:creationId xmlns:a16="http://schemas.microsoft.com/office/drawing/2014/main" id="{52E06DE5-6A50-4A28-A0AA-08E8B831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40" y="2273186"/>
            <a:ext cx="5476160" cy="36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5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A4BF9-D2ED-4163-B729-36D8C9D9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Подытожим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29883-9328-4786-8AF4-ECE446E5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37" y="1968283"/>
            <a:ext cx="10987884" cy="4023360"/>
          </a:xfrm>
        </p:spPr>
        <p:txBody>
          <a:bodyPr>
            <a:normAutofit/>
          </a:bodyPr>
          <a:lstStyle/>
          <a:p>
            <a:pPr marL="358775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Основная цель медицинской кибернетики — улучшение диагностики, лечения и профилактики заболеваний за счёт применения современных компьютерных технологий, анализа данных и автоматизации.</a:t>
            </a:r>
          </a:p>
          <a:p>
            <a:pPr marL="358775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Однако, медицинская кибернетика также</a:t>
            </a:r>
          </a:p>
          <a:p>
            <a:pPr marL="651383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применяется для моделирования биологических процессов.</a:t>
            </a:r>
          </a:p>
          <a:p>
            <a:pPr marL="651383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играет ключевую роль в развитии персонализированной медицины за счет анализа больших объёмов данных (</a:t>
            </a:r>
            <a:r>
              <a:rPr lang="ru-RU" sz="2000" dirty="0" err="1"/>
              <a:t>Big</a:t>
            </a:r>
            <a:r>
              <a:rPr lang="ru-RU" sz="2000" dirty="0"/>
              <a:t> </a:t>
            </a:r>
            <a:r>
              <a:rPr lang="ru-RU" sz="2000" dirty="0" err="1"/>
              <a:t>Data</a:t>
            </a:r>
            <a:r>
              <a:rPr lang="ru-RU" sz="2000" dirty="0"/>
              <a:t>) и использования искусственного интеллекта.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6F672-F919-4EFC-8486-26E0660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6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64601-A7FB-4056-B40A-3DC996F9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Специфика обучения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353D3-9426-4C18-9112-F7D8C08A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16</a:t>
            </a:fld>
            <a:endParaRPr lang="ru-RU"/>
          </a:p>
        </p:txBody>
      </p:sp>
      <p:pic>
        <p:nvPicPr>
          <p:cNvPr id="14338" name="Picture 2" descr="Кит – Бесплатные иконки: животные">
            <a:extLst>
              <a:ext uri="{FF2B5EF4-FFF2-40B4-BE49-F238E27FC236}">
                <a16:creationId xmlns:a16="http://schemas.microsoft.com/office/drawing/2014/main" id="{AC5B95B6-83B4-400A-8F65-B4D04FF1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41" y="2863042"/>
            <a:ext cx="2697787" cy="26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ит – Бесплатные иконки: животные">
            <a:extLst>
              <a:ext uri="{FF2B5EF4-FFF2-40B4-BE49-F238E27FC236}">
                <a16:creationId xmlns:a16="http://schemas.microsoft.com/office/drawing/2014/main" id="{E43CA2D6-8F2B-4634-8242-7047508B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28" y="2634753"/>
            <a:ext cx="2926076" cy="2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ит – Бесплатные иконки: животные">
            <a:extLst>
              <a:ext uri="{FF2B5EF4-FFF2-40B4-BE49-F238E27FC236}">
                <a16:creationId xmlns:a16="http://schemas.microsoft.com/office/drawing/2014/main" id="{C496E53A-6F9A-47CB-BA74-60D5E1A6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40" y="2117870"/>
            <a:ext cx="3442960" cy="34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9F186-3536-4376-95E8-F4B228DA35D7}"/>
              </a:ext>
            </a:extLst>
          </p:cNvPr>
          <p:cNvSpPr/>
          <p:nvPr/>
        </p:nvSpPr>
        <p:spPr>
          <a:xfrm>
            <a:off x="1170800" y="5336490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effectLst/>
                <a:latin typeface="-apple-system"/>
              </a:rPr>
              <a:t>медико-биологические</a:t>
            </a:r>
            <a:endParaRPr lang="en-US" b="1" i="0" dirty="0">
              <a:effectLst/>
              <a:latin typeface="-apple-system"/>
            </a:endParaRPr>
          </a:p>
          <a:p>
            <a:pPr algn="ctr"/>
            <a:r>
              <a:rPr lang="ru-RU" b="1" i="0" dirty="0">
                <a:effectLst/>
                <a:latin typeface="-apple-system"/>
              </a:rPr>
              <a:t> дисциплины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30961A-59B8-447F-ADD0-E810E6D9B609}"/>
              </a:ext>
            </a:extLst>
          </p:cNvPr>
          <p:cNvSpPr/>
          <p:nvPr/>
        </p:nvSpPr>
        <p:spPr>
          <a:xfrm>
            <a:off x="4873856" y="5336489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effectLst/>
                <a:latin typeface="-apple-system"/>
              </a:rPr>
              <a:t>клинические </a:t>
            </a:r>
            <a:endParaRPr lang="en-US" b="1" i="0" dirty="0">
              <a:effectLst/>
              <a:latin typeface="-apple-system"/>
            </a:endParaRPr>
          </a:p>
          <a:p>
            <a:pPr algn="ctr"/>
            <a:r>
              <a:rPr lang="ru-RU" b="1" i="0" dirty="0">
                <a:effectLst/>
                <a:latin typeface="-apple-system"/>
              </a:rPr>
              <a:t>дисциплины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0C3D0C-F2BC-4A69-96BC-E6E6D2EA26BA}"/>
              </a:ext>
            </a:extLst>
          </p:cNvPr>
          <p:cNvSpPr/>
          <p:nvPr/>
        </p:nvSpPr>
        <p:spPr>
          <a:xfrm>
            <a:off x="7799932" y="5336488"/>
            <a:ext cx="33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effectLst/>
                <a:latin typeface="-apple-system"/>
              </a:rPr>
              <a:t>статистика и информационные </a:t>
            </a:r>
            <a:endParaRPr lang="en-US" b="1" i="0" dirty="0">
              <a:effectLst/>
              <a:latin typeface="-apple-system"/>
            </a:endParaRPr>
          </a:p>
          <a:p>
            <a:pPr algn="ctr"/>
            <a:r>
              <a:rPr lang="ru-RU" b="1" i="0" dirty="0">
                <a:effectLst/>
                <a:latin typeface="-apple-system"/>
              </a:rPr>
              <a:t>технологии</a:t>
            </a:r>
            <a:endParaRPr lang="ru-RU" b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97A1DE9-14DC-4D5D-909B-29AB94F6C4BA}"/>
              </a:ext>
            </a:extLst>
          </p:cNvPr>
          <p:cNvSpPr/>
          <p:nvPr/>
        </p:nvSpPr>
        <p:spPr>
          <a:xfrm>
            <a:off x="780505" y="1849827"/>
            <a:ext cx="10630989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МЕДИЦИНСКАЯ КИБЕРНЕТИКА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4745A-3FC4-4CDD-972D-DB3BBF8D6B01}"/>
              </a:ext>
            </a:extLst>
          </p:cNvPr>
          <p:cNvSpPr txBox="1"/>
          <p:nvPr/>
        </p:nvSpPr>
        <p:spPr>
          <a:xfrm>
            <a:off x="5016112" y="6420295"/>
            <a:ext cx="22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Срок обучения 6 лет</a:t>
            </a:r>
          </a:p>
        </p:txBody>
      </p:sp>
    </p:spTree>
    <p:extLst>
      <p:ext uri="{BB962C8B-B14F-4D97-AF65-F5344CB8AC3E}">
        <p14:creationId xmlns:p14="http://schemas.microsoft.com/office/powerpoint/2010/main" val="378410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84264-AC44-4307-B3EB-E770AABE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Траектории карьеры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C58864-B46A-4805-98B7-C63BE133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8F59899-D64C-401D-ACE0-9F519B1C5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942737"/>
              </p:ext>
            </p:extLst>
          </p:nvPr>
        </p:nvGraphicFramePr>
        <p:xfrm>
          <a:off x="131976" y="857839"/>
          <a:ext cx="12198284" cy="630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3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F6959-720D-4C6F-AA27-AD5D593C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здравоохранения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C34228-5F9B-4497-9544-7CB1B7F3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41E06A-E389-4B3A-B21B-D6A3D9B8EC4C}"/>
              </a:ext>
            </a:extLst>
          </p:cNvPr>
          <p:cNvSpPr/>
          <p:nvPr/>
        </p:nvSpPr>
        <p:spPr>
          <a:xfrm>
            <a:off x="178321" y="1723754"/>
            <a:ext cx="551752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Врачебная деятельность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Квалификация «Врач-кибернетик»</a:t>
            </a:r>
          </a:p>
          <a:p>
            <a:pPr>
              <a:lnSpc>
                <a:spcPct val="150000"/>
              </a:lnSpc>
            </a:pPr>
            <a:endParaRPr lang="en-US" b="0" i="1" dirty="0"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endParaRPr lang="ru-RU" b="0" i="1" dirty="0"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ru-RU" b="0" i="1" dirty="0">
                <a:effectLst/>
                <a:latin typeface="-apple-system"/>
              </a:rPr>
              <a:t>Доступны ординатуры по следующим специальностям: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«Клиническая лабораторная диагностика»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«Лабораторная генетика»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«Радиология»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«Рентгенология»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«Функциональная диагностика»</a:t>
            </a:r>
            <a:endParaRPr lang="ru-RU" b="0" i="0" dirty="0">
              <a:effectLst/>
              <a:latin typeface="-apple-syste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257F29-392A-4796-B441-5D4D2BD7A1E9}"/>
              </a:ext>
            </a:extLst>
          </p:cNvPr>
          <p:cNvSpPr/>
          <p:nvPr/>
        </p:nvSpPr>
        <p:spPr>
          <a:xfrm>
            <a:off x="5889398" y="1803812"/>
            <a:ext cx="482888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-apple-system"/>
              </a:rPr>
              <a:t>Информационно-технологическая деятельность</a:t>
            </a:r>
          </a:p>
          <a:p>
            <a:endParaRPr lang="ru-RU" dirty="0">
              <a:latin typeface="-apple-system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Системные аналитики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Эксперты </a:t>
            </a:r>
          </a:p>
        </p:txBody>
      </p:sp>
      <p:pic>
        <p:nvPicPr>
          <p:cNvPr id="19458" name="Picture 2" descr="профессиональный врач мужчина плоская линейная икона с очками и стетоскопом  вектор PNG , уролог, линейная иконка, плоский значок PNG картинки и пнг  рисунок для бесплатной загрузки">
            <a:extLst>
              <a:ext uri="{FF2B5EF4-FFF2-40B4-BE49-F238E27FC236}">
                <a16:creationId xmlns:a16="http://schemas.microsoft.com/office/drawing/2014/main" id="{0E6ABA8D-C00F-4441-8165-FA6083B2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59" y="1641415"/>
            <a:ext cx="2036160" cy="20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Аналитика – Бесплатные иконки: компьютер">
            <a:extLst>
              <a:ext uri="{FF2B5EF4-FFF2-40B4-BE49-F238E27FC236}">
                <a16:creationId xmlns:a16="http://schemas.microsoft.com/office/drawing/2014/main" id="{851C08CB-B98C-4600-95D7-36B6DBBE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359" y="1940899"/>
            <a:ext cx="1926996" cy="19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3DA54F-B87F-4D0F-8D07-2EBF28312FAB}"/>
              </a:ext>
            </a:extLst>
          </p:cNvPr>
          <p:cNvSpPr/>
          <p:nvPr/>
        </p:nvSpPr>
        <p:spPr>
          <a:xfrm>
            <a:off x="5888024" y="3756299"/>
            <a:ext cx="6096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Специалисты по внедрению и сопровождению информационных систем в сфере здравоохранения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Проектировщики баз данных и информационных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9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D8542-97DE-498A-B9CA-D12492A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Научно-исследовательские институты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097B04-4B1B-466F-97BC-0F4A02EB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CFC5A-82C2-4280-AFC7-74E1B57CC91A}"/>
              </a:ext>
            </a:extLst>
          </p:cNvPr>
          <p:cNvSpPr txBox="1"/>
          <p:nvPr/>
        </p:nvSpPr>
        <p:spPr>
          <a:xfrm>
            <a:off x="527996" y="4958228"/>
            <a:ext cx="4577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Компьютерное конструирование </a:t>
            </a:r>
            <a:endParaRPr lang="en-US" sz="2400" dirty="0"/>
          </a:p>
          <a:p>
            <a:pPr algn="ctr"/>
            <a:r>
              <a:rPr lang="ru-RU" sz="2400" dirty="0"/>
              <a:t>лекарств</a:t>
            </a:r>
          </a:p>
        </p:txBody>
      </p:sp>
      <p:pic>
        <p:nvPicPr>
          <p:cNvPr id="17412" name="Picture 4" descr="Frontiers | QSAR and molecular docking studies on designing potent  inhibitors of SARS-CoVs main protease">
            <a:extLst>
              <a:ext uri="{FF2B5EF4-FFF2-40B4-BE49-F238E27FC236}">
                <a16:creationId xmlns:a16="http://schemas.microsoft.com/office/drawing/2014/main" id="{B4D734E7-0769-45A9-AF0B-4523F511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4" y="2003838"/>
            <a:ext cx="3901826" cy="27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Биоинформатика: истории из жизни, советы, новости, юмор и картинки — Все  посты | Пикабу">
            <a:extLst>
              <a:ext uri="{FF2B5EF4-FFF2-40B4-BE49-F238E27FC236}">
                <a16:creationId xmlns:a16="http://schemas.microsoft.com/office/drawing/2014/main" id="{ED7153D2-7503-4D8E-A7CE-DDCA0008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7" y="2006388"/>
            <a:ext cx="3750101" cy="27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845561-6BC2-4E52-972F-8F477D1D8098}"/>
              </a:ext>
            </a:extLst>
          </p:cNvPr>
          <p:cNvSpPr/>
          <p:nvPr/>
        </p:nvSpPr>
        <p:spPr>
          <a:xfrm>
            <a:off x="7737836" y="4784654"/>
            <a:ext cx="245233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Биоинформатика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228646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2985-398F-4324-9BD7-20CB359D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AC968-ACFA-49E1-90F5-724E524D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69046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Медицинская кибернетика — это наука об управлении в сложных динамических медицинских системах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5745B1-7F20-438D-AFBC-57C7A1EC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8FC00A-2238-47B9-B0A2-25DD257C39A6}"/>
              </a:ext>
            </a:extLst>
          </p:cNvPr>
          <p:cNvSpPr/>
          <p:nvPr/>
        </p:nvSpPr>
        <p:spPr>
          <a:xfrm>
            <a:off x="838200" y="3228703"/>
            <a:ext cx="7722326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Основные понятия медицинской кибернетики: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Система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Управление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Информация </a:t>
            </a:r>
          </a:p>
        </p:txBody>
      </p:sp>
      <p:pic>
        <p:nvPicPr>
          <p:cNvPr id="7172" name="Picture 4" descr="Аккредитация по специальности «Медицинская кибернетика» без отрыва от  работы | Академия «МАПС»">
            <a:extLst>
              <a:ext uri="{FF2B5EF4-FFF2-40B4-BE49-F238E27FC236}">
                <a16:creationId xmlns:a16="http://schemas.microsoft.com/office/drawing/2014/main" id="{2662452E-F203-4820-BDD9-DA5FD657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73234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5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3EF65-BCC8-4C99-861C-38F351C0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Коммерческие организации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409690-9D47-4F67-8C08-765FAD70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3E0AF-3A27-49C8-8AC4-1A8586D98F9E}"/>
              </a:ext>
            </a:extLst>
          </p:cNvPr>
          <p:cNvSpPr txBox="1"/>
          <p:nvPr/>
        </p:nvSpPr>
        <p:spPr>
          <a:xfrm>
            <a:off x="277900" y="2067412"/>
            <a:ext cx="7970553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IT-компании, специализирующиеся на разработке медицинского ПО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Технологические компании в области искусственного интеллекта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Фармацевтические и биотехнологические российские компании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Компании, занимающиеся обработкой больших данных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Компании производители медицинского оборудования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Стартапы в области цифровой медицины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Страховые компании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20486" name="Picture 6" descr="Искусственный интеллект – Бесплатные иконки: технологии">
            <a:extLst>
              <a:ext uri="{FF2B5EF4-FFF2-40B4-BE49-F238E27FC236}">
                <a16:creationId xmlns:a16="http://schemas.microsoft.com/office/drawing/2014/main" id="{ED76F59E-B784-4D5A-89B6-1D2FCCCD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96" y="4372530"/>
            <a:ext cx="1327626" cy="13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Медицинское оборудование Изометрические Иконы | Бесплатно векторы">
            <a:extLst>
              <a:ext uri="{FF2B5EF4-FFF2-40B4-BE49-F238E27FC236}">
                <a16:creationId xmlns:a16="http://schemas.microsoft.com/office/drawing/2014/main" id="{03DF041F-7161-4B44-810C-D5804BF4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1780014"/>
            <a:ext cx="3800285" cy="40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5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74F084-99A3-43A8-9494-5FBE6C7B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ИНСТИТУТ МЕДИЦИНЫ И МЕДИЦИНСКИХ ТЕХНОЛОГИЙ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BA33F63-1031-4567-8FF0-F9EDAD459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640006"/>
              </p:ext>
            </p:extLst>
          </p:nvPr>
        </p:nvGraphicFramePr>
        <p:xfrm>
          <a:off x="-144693" y="1700809"/>
          <a:ext cx="7152117" cy="436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2">
            <a:extLst>
              <a:ext uri="{FF2B5EF4-FFF2-40B4-BE49-F238E27FC236}">
                <a16:creationId xmlns:a16="http://schemas.microsoft.com/office/drawing/2014/main" id="{EB75BC9F-9045-46F1-86CC-1D7CD6D4EB4B}"/>
              </a:ext>
            </a:extLst>
          </p:cNvPr>
          <p:cNvSpPr txBox="1">
            <a:spLocks/>
          </p:cNvSpPr>
          <p:nvPr/>
        </p:nvSpPr>
        <p:spPr>
          <a:xfrm>
            <a:off x="6889996" y="2224620"/>
            <a:ext cx="5162668" cy="3073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Acrom" panose="00000500000000000000" pitchFamily="50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Acrom" panose="00000500000000000000" pitchFamily="50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Acrom" panose="00000500000000000000" pitchFamily="50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Acrom" panose="00000500000000000000" pitchFamily="50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Acrom" panose="00000500000000000000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/>
              <a:t>Медицинская кибернетика (специалитет) – набор с 09.2025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Промышленная фармация (магистратура) – набор с 09.2025</a:t>
            </a:r>
          </a:p>
          <a:p>
            <a:pPr>
              <a:lnSpc>
                <a:spcPct val="150000"/>
              </a:lnSpc>
            </a:pPr>
            <a:r>
              <a:rPr lang="ru-RU" dirty="0"/>
              <a:t>Фармация (специалитет) – набор с 09.2026</a:t>
            </a:r>
          </a:p>
        </p:txBody>
      </p:sp>
    </p:spTree>
    <p:extLst>
      <p:ext uri="{BB962C8B-B14F-4D97-AF65-F5344CB8AC3E}">
        <p14:creationId xmlns:p14="http://schemas.microsoft.com/office/powerpoint/2010/main" val="317846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504"/>
            <a:ext cx="12192000" cy="117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740702"/>
            <a:ext cx="2653797" cy="804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695" y="5309105"/>
            <a:ext cx="607409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133" b="1" dirty="0">
                <a:solidFill>
                  <a:prstClr val="white"/>
                </a:solidFill>
                <a:latin typeface="Acrom" pitchFamily="50" charset="-52"/>
              </a:rPr>
              <a:t>phmc@nsu.ru</a:t>
            </a:r>
            <a:br>
              <a:rPr lang="ru-RU" sz="2133" b="1" dirty="0">
                <a:solidFill>
                  <a:prstClr val="white"/>
                </a:solidFill>
                <a:latin typeface="Acrom" pitchFamily="50" charset="-52"/>
              </a:rPr>
            </a:br>
            <a:r>
              <a:rPr lang="en-US" sz="2133" b="1" dirty="0">
                <a:solidFill>
                  <a:prstClr val="white"/>
                </a:solidFill>
                <a:latin typeface="Acrom" pitchFamily="50" charset="-52"/>
              </a:rPr>
              <a:t>https://education.nsu.ru/medical-cybernetics/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7A8C87-25F2-4D89-9B3B-BFEA33222E61}"/>
              </a:ext>
            </a:extLst>
          </p:cNvPr>
          <p:cNvSpPr txBox="1"/>
          <p:nvPr/>
        </p:nvSpPr>
        <p:spPr>
          <a:xfrm>
            <a:off x="320695" y="4455515"/>
            <a:ext cx="820929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133" b="1" dirty="0">
                <a:solidFill>
                  <a:prstClr val="white"/>
                </a:solidFill>
                <a:latin typeface="Acrom" pitchFamily="50" charset="-52"/>
              </a:rPr>
              <a:t>Хвостов Михаил Владимирович</a:t>
            </a:r>
            <a:r>
              <a:rPr lang="ru-RU" sz="2133" dirty="0">
                <a:solidFill>
                  <a:prstClr val="white"/>
                </a:solidFill>
                <a:latin typeface="Acrom" pitchFamily="50" charset="-52"/>
              </a:rPr>
              <a:t>, д.б.н.</a:t>
            </a:r>
          </a:p>
          <a:p>
            <a:pPr lvl="0">
              <a:defRPr/>
            </a:pPr>
            <a:r>
              <a:rPr lang="ru-RU" sz="2133" dirty="0" err="1">
                <a:solidFill>
                  <a:prstClr val="white"/>
                </a:solidFill>
                <a:latin typeface="Acrom" pitchFamily="50" charset="-52"/>
              </a:rPr>
              <a:t>и.о</a:t>
            </a:r>
            <a:r>
              <a:rPr lang="ru-RU" sz="2133" dirty="0">
                <a:solidFill>
                  <a:prstClr val="white"/>
                </a:solidFill>
                <a:latin typeface="Acrom" pitchFamily="50" charset="-52"/>
              </a:rPr>
              <a:t>. декана факультета фармации и медицинской кибернетики</a:t>
            </a:r>
            <a:endParaRPr lang="en-US" sz="2133" dirty="0">
              <a:solidFill>
                <a:prstClr val="white"/>
              </a:solidFill>
              <a:latin typeface="Acrom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FD043-C275-4C30-A85F-F8117853C157}"/>
              </a:ext>
            </a:extLst>
          </p:cNvPr>
          <p:cNvSpPr txBox="1"/>
          <p:nvPr/>
        </p:nvSpPr>
        <p:spPr>
          <a:xfrm>
            <a:off x="815414" y="17968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9D096C-AD09-404E-AB9F-CCB526DA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" y="324500"/>
            <a:ext cx="2225093" cy="22250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484A7F-55DB-4AAF-8F29-47CA13DF7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77" y="324500"/>
            <a:ext cx="2225093" cy="222509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9C46AE-A305-4D39-9C70-69462EAD07A4}"/>
              </a:ext>
            </a:extLst>
          </p:cNvPr>
          <p:cNvSpPr/>
          <p:nvPr/>
        </p:nvSpPr>
        <p:spPr>
          <a:xfrm>
            <a:off x="577077" y="2608363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t.me/</a:t>
            </a:r>
            <a:r>
              <a:rPr lang="en-US" b="1" dirty="0" err="1">
                <a:solidFill>
                  <a:schemeClr val="bg1"/>
                </a:solidFill>
              </a:rPr>
              <a:t>phmc_nsu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005775-8615-471E-9456-998B74C2A234}"/>
              </a:ext>
            </a:extLst>
          </p:cNvPr>
          <p:cNvSpPr/>
          <p:nvPr/>
        </p:nvSpPr>
        <p:spPr>
          <a:xfrm>
            <a:off x="2757717" y="2608363"/>
            <a:ext cx="36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https://vk.com/medcybernetics_nsu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85C7-33FC-4116-AC53-C05CA4F6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2E8A5-D094-4F9B-89A2-1C149059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56368"/>
            <a:ext cx="10515600" cy="19800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dirty="0"/>
              <a:t>Это совокупность взаимозависимых и взаимообусловленных элементов, обладающих свойствами, не присущими каждому элементу в отдельности.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272C60-E6D3-4480-84EC-D8B9DF91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Признаки биологических систем — что это, определение и ответ">
            <a:extLst>
              <a:ext uri="{FF2B5EF4-FFF2-40B4-BE49-F238E27FC236}">
                <a16:creationId xmlns:a16="http://schemas.microsoft.com/office/drawing/2014/main" id="{377ECD78-361C-43FF-85B9-C20FFEE2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2751" r="948" b="2508"/>
          <a:stretch/>
        </p:blipFill>
        <p:spPr bwMode="auto">
          <a:xfrm>
            <a:off x="2246811" y="3097699"/>
            <a:ext cx="7552706" cy="27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AC09-48B6-4753-A641-AB85ECC6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Управление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14528-C431-418B-A248-61B5F051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758"/>
            <a:ext cx="10515600" cy="22586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dirty="0"/>
              <a:t>Процесс изменения организации системы (ее структуры и функций) путем переработки информации в управляющий сигнал для достижения определенной цели.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574451-37B4-4117-85CA-1C1DF3C0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4</a:t>
            </a:fld>
            <a:endParaRPr lang="ru-RU"/>
          </a:p>
        </p:txBody>
      </p:sp>
      <p:pic>
        <p:nvPicPr>
          <p:cNvPr id="2052" name="Picture 4" descr="Мужской мультяшный пациент, получающий лекарства от пожилого врача |  Бесплатно векторы">
            <a:extLst>
              <a:ext uri="{FF2B5EF4-FFF2-40B4-BE49-F238E27FC236}">
                <a16:creationId xmlns:a16="http://schemas.microsoft.com/office/drawing/2014/main" id="{C2C3BACF-04FC-417B-8295-E0925A5E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297573"/>
            <a:ext cx="3303542" cy="22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льница на прозрачном фоне 30 фото">
            <a:extLst>
              <a:ext uri="{FF2B5EF4-FFF2-40B4-BE49-F238E27FC236}">
                <a16:creationId xmlns:a16="http://schemas.microsoft.com/office/drawing/2014/main" id="{AE307B14-A506-404E-8034-017A38FC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1" y="3144810"/>
            <a:ext cx="3060689" cy="25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а россии для детей на прозрачном фоне 30 фото">
            <a:extLst>
              <a:ext uri="{FF2B5EF4-FFF2-40B4-BE49-F238E27FC236}">
                <a16:creationId xmlns:a16="http://schemas.microsoft.com/office/drawing/2014/main" id="{8F6B04F3-B50A-40A3-94AC-9D09A71C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99" y="3458160"/>
            <a:ext cx="3597436" cy="19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6B891-CDD3-4EE7-B0F6-14503D6130BA}"/>
              </a:ext>
            </a:extLst>
          </p:cNvPr>
          <p:cNvSpPr txBox="1"/>
          <p:nvPr/>
        </p:nvSpPr>
        <p:spPr>
          <a:xfrm>
            <a:off x="838200" y="5618225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Базовый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7719-9747-4699-8704-D01BB7F3933C}"/>
              </a:ext>
            </a:extLst>
          </p:cNvPr>
          <p:cNvSpPr txBox="1"/>
          <p:nvPr/>
        </p:nvSpPr>
        <p:spPr>
          <a:xfrm>
            <a:off x="4343371" y="5618225"/>
            <a:ext cx="27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Учрежденческий уровень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17B58-2B00-4B1A-913E-BC67CADB53A0}"/>
              </a:ext>
            </a:extLst>
          </p:cNvPr>
          <p:cNvSpPr txBox="1"/>
          <p:nvPr/>
        </p:nvSpPr>
        <p:spPr>
          <a:xfrm>
            <a:off x="8817320" y="5618225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901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74CC6-84CB-4FD8-B7A2-AB1D14A6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Медицинская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5C0B3-D9B0-4D1E-86AF-DFEC321D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34" y="1857625"/>
            <a:ext cx="10515600" cy="551815"/>
          </a:xfrm>
        </p:spPr>
        <p:txBody>
          <a:bodyPr/>
          <a:lstStyle/>
          <a:p>
            <a:r>
              <a:rPr lang="ru-RU" i="1" dirty="0"/>
              <a:t>Любая информация относящаяся к медицине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CC5AC-8C62-494A-9550-60FA3CDC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Наука — Википедия">
            <a:extLst>
              <a:ext uri="{FF2B5EF4-FFF2-40B4-BE49-F238E27FC236}">
                <a16:creationId xmlns:a16="http://schemas.microsoft.com/office/drawing/2014/main" id="{A41F8BA4-97F2-461A-896A-FBA47023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" y="2381100"/>
            <a:ext cx="2070463" cy="20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imedia develops, installs and supports digital medical information  systems. Clinical information may be available as text, voice, image or  video. – Grafimedia">
            <a:extLst>
              <a:ext uri="{FF2B5EF4-FFF2-40B4-BE49-F238E27FC236}">
                <a16:creationId xmlns:a16="http://schemas.microsoft.com/office/drawing/2014/main" id="{A58284C0-D805-4C75-84F9-7D9A9E41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58" y="4302095"/>
            <a:ext cx="3403784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феры жизни общества – что это?">
            <a:extLst>
              <a:ext uri="{FF2B5EF4-FFF2-40B4-BE49-F238E27FC236}">
                <a16:creationId xmlns:a16="http://schemas.microsoft.com/office/drawing/2014/main" id="{457D5923-D675-4C51-A711-B51E83F9F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5"/>
          <a:stretch/>
        </p:blipFill>
        <p:spPr bwMode="auto">
          <a:xfrm>
            <a:off x="5817974" y="2530569"/>
            <a:ext cx="2914226" cy="1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3 основных вида рекламы: примеры известных брендов – Canva">
            <a:extLst>
              <a:ext uri="{FF2B5EF4-FFF2-40B4-BE49-F238E27FC236}">
                <a16:creationId xmlns:a16="http://schemas.microsoft.com/office/drawing/2014/main" id="{479059A5-3762-4DB3-9F1D-6CA91D9C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2" y="4302095"/>
            <a:ext cx="2914226" cy="19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088DB-175E-4C4C-9B25-329FF94DF598}"/>
              </a:ext>
            </a:extLst>
          </p:cNvPr>
          <p:cNvSpPr txBox="1"/>
          <p:nvPr/>
        </p:nvSpPr>
        <p:spPr>
          <a:xfrm>
            <a:off x="572185" y="4335858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Научная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21903-C6EE-4B4F-AF09-637637E674A9}"/>
              </a:ext>
            </a:extLst>
          </p:cNvPr>
          <p:cNvSpPr txBox="1"/>
          <p:nvPr/>
        </p:nvSpPr>
        <p:spPr>
          <a:xfrm>
            <a:off x="3309309" y="5905153"/>
            <a:ext cx="158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Клиническая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69458-B4BA-4F7D-A262-32862EE1ED39}"/>
              </a:ext>
            </a:extLst>
          </p:cNvPr>
          <p:cNvSpPr txBox="1"/>
          <p:nvPr/>
        </p:nvSpPr>
        <p:spPr>
          <a:xfrm>
            <a:off x="6380034" y="4437215"/>
            <a:ext cx="179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Общественная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FD6C0-6BAD-49AA-8C2A-788A42191B6F}"/>
              </a:ext>
            </a:extLst>
          </p:cNvPr>
          <p:cNvSpPr txBox="1"/>
          <p:nvPr/>
        </p:nvSpPr>
        <p:spPr>
          <a:xfrm>
            <a:off x="9352344" y="3491930"/>
            <a:ext cx="220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Информационно-рекламная</a:t>
            </a:r>
          </a:p>
        </p:txBody>
      </p:sp>
    </p:spTree>
    <p:extLst>
      <p:ext uri="{BB962C8B-B14F-4D97-AF65-F5344CB8AC3E}">
        <p14:creationId xmlns:p14="http://schemas.microsoft.com/office/powerpoint/2010/main" val="15114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C855C-A629-461D-A000-8FDB726A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Медицинская информация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B0E83-892B-42EF-9561-AECF288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2" y="2064671"/>
            <a:ext cx="93421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Должна быть: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Достоверной</a:t>
            </a:r>
            <a:r>
              <a:rPr lang="ru-RU" dirty="0"/>
              <a:t> – в точности отражать реальную ситуацию для конкретного пациента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Полной</a:t>
            </a:r>
            <a:r>
              <a:rPr lang="ru-RU" dirty="0"/>
              <a:t> – врач должен располагать всей медицинской информацией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Актуальной</a:t>
            </a:r>
            <a:r>
              <a:rPr lang="ru-RU" dirty="0"/>
              <a:t> – должна соответствовать текущему моменту времени и обновляться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Доступной</a:t>
            </a:r>
            <a:r>
              <a:rPr lang="ru-RU" dirty="0"/>
              <a:t> – врач и пациент должны располагать методами и средствами получения медицинской информации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978B53-C7A1-4FF4-9FA3-BEE8F76F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6</a:t>
            </a:fld>
            <a:endParaRPr lang="ru-RU"/>
          </a:p>
        </p:txBody>
      </p:sp>
      <p:pic>
        <p:nvPicPr>
          <p:cNvPr id="6152" name="Picture 8" descr="доктор на прозрачном фоне 24 фото">
            <a:extLst>
              <a:ext uri="{FF2B5EF4-FFF2-40B4-BE49-F238E27FC236}">
                <a16:creationId xmlns:a16="http://schemas.microsoft.com/office/drawing/2014/main" id="{2736F1A2-B420-410C-8AF3-A5F3AFF1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86" y="2433581"/>
            <a:ext cx="2108750" cy="23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9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95C3-2014-4EEB-ACBA-08F092D3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определяют наличие болезни?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FA4DF-9AF6-4D27-AD23-17926AF2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Смешные человеческие мультяшные глаза с отраженным светом для паутины.  Простая иллюстрация | Премиум векторы">
            <a:extLst>
              <a:ext uri="{FF2B5EF4-FFF2-40B4-BE49-F238E27FC236}">
                <a16:creationId xmlns:a16="http://schemas.microsoft.com/office/drawing/2014/main" id="{FB608B52-68F3-46FD-A2F5-A2E90763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3" y="2330537"/>
            <a:ext cx="2778850" cy="18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emium Vector | Opened palm of the hand icon in cartoon style on a white  background">
            <a:extLst>
              <a:ext uri="{FF2B5EF4-FFF2-40B4-BE49-F238E27FC236}">
                <a16:creationId xmlns:a16="http://schemas.microsoft.com/office/drawing/2014/main" id="{ABD9913E-40EC-4CFB-90B8-C9DD687F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01" y="1876475"/>
            <a:ext cx="2402758" cy="24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Прослушивание мультфильмов PNG - Прослушивание мультфильмов Ухо Рука  прозрачная иллюстрация">
            <a:extLst>
              <a:ext uri="{FF2B5EF4-FFF2-40B4-BE49-F238E27FC236}">
                <a16:creationId xmlns:a16="http://schemas.microsoft.com/office/drawing/2014/main" id="{C73982F9-16B4-4704-9C0D-7B5EA60EB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5044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ear-big-listening - PlannersWeb">
            <a:extLst>
              <a:ext uri="{FF2B5EF4-FFF2-40B4-BE49-F238E27FC236}">
                <a16:creationId xmlns:a16="http://schemas.microsoft.com/office/drawing/2014/main" id="{8035D215-F534-4050-886C-6976590D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06" y="1778866"/>
            <a:ext cx="2402758" cy="24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BFFFC-88CD-420F-8C6E-675FE307867F}"/>
              </a:ext>
            </a:extLst>
          </p:cNvPr>
          <p:cNvSpPr txBox="1"/>
          <p:nvPr/>
        </p:nvSpPr>
        <p:spPr>
          <a:xfrm>
            <a:off x="520893" y="4181624"/>
            <a:ext cx="3902030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Визуальная информация: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Внешний вид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Графическая информация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Алфавитно-цифровая информация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E74DA-49B5-4A61-9AD2-A81A1C1655E7}"/>
              </a:ext>
            </a:extLst>
          </p:cNvPr>
          <p:cNvSpPr txBox="1"/>
          <p:nvPr/>
        </p:nvSpPr>
        <p:spPr>
          <a:xfrm>
            <a:off x="4934171" y="4181624"/>
            <a:ext cx="366118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Тактильная информация: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Пульс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Влажность кожи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Реакция больного на прикосновение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49147-3AC2-4257-855C-0274321E0755}"/>
              </a:ext>
            </a:extLst>
          </p:cNvPr>
          <p:cNvSpPr txBox="1"/>
          <p:nvPr/>
        </p:nvSpPr>
        <p:spPr>
          <a:xfrm>
            <a:off x="8929388" y="4181624"/>
            <a:ext cx="302748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Звуковая информация: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Речь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Звуки человеческого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375321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B59FC-791D-4115-A674-0652B0D9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требует информационной поддержки?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4B0B4-9C20-444B-904D-36BB6052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4843"/>
            <a:ext cx="10058400" cy="4023360"/>
          </a:xfrm>
        </p:spPr>
        <p:txBody>
          <a:bodyPr>
            <a:normAutofit/>
          </a:bodyPr>
          <a:lstStyle/>
          <a:p>
            <a:pPr marL="90488" indent="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Сбор и фиксация информации о пациенте</a:t>
            </a:r>
          </a:p>
          <a:p>
            <a:pPr marL="90488" indent="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Всесторонний анализ клинической информации (постановка диагноза)</a:t>
            </a:r>
          </a:p>
          <a:p>
            <a:pPr marL="90488" indent="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Принятие тактических и терапевтических решений </a:t>
            </a:r>
          </a:p>
          <a:p>
            <a:pPr marL="90488" indent="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медицинских документов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09419-5222-4DFE-A9FD-FFCBEC2E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 descr="Png Проблема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5B26C925-5008-4941-8E97-C5699D64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70" y="3379244"/>
            <a:ext cx="2167742" cy="29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4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EEAA8-AF86-4619-937B-3E41BD1E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может помочь?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4A4E8-C6F8-45EA-A8D2-85D63B8C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31" y="1935113"/>
            <a:ext cx="10654937" cy="4351338"/>
          </a:xfrm>
        </p:spPr>
        <p:txBody>
          <a:bodyPr>
            <a:normAutofit/>
          </a:bodyPr>
          <a:lstStyle/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Медицинские информационные системы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Автоматизированные системы обработки сигналов и изображений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Автоматизированные системы для мониторинга жизненно важных показателей</a:t>
            </a:r>
          </a:p>
          <a:p>
            <a:pPr marL="358775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Системы консультативной помощи в принятии решений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33CC09-DBEC-40BE-945A-C2E311B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D630-0371-4F50-B5DE-39CE8F2D83B3}" type="slidenum">
              <a:rPr lang="ru-RU" smtClean="0"/>
              <a:t>9</a:t>
            </a:fld>
            <a:endParaRPr lang="ru-RU"/>
          </a:p>
        </p:txBody>
      </p:sp>
      <p:pic>
        <p:nvPicPr>
          <p:cNvPr id="8194" name="Picture 2" descr="Пнг Умный человек 29 фото">
            <a:extLst>
              <a:ext uri="{FF2B5EF4-FFF2-40B4-BE49-F238E27FC236}">
                <a16:creationId xmlns:a16="http://schemas.microsoft.com/office/drawing/2014/main" id="{57E970D7-9477-4C9E-A1C7-631C4BEA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68" y="3836709"/>
            <a:ext cx="2332332" cy="23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6495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20153</TotalTime>
  <Words>617</Words>
  <Application>Microsoft Office PowerPoint</Application>
  <PresentationFormat>Широкоэкранный</PresentationFormat>
  <Paragraphs>150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Acrom</vt:lpstr>
      <vt:lpstr>Acrom Bold</vt:lpstr>
      <vt:lpstr>Acrom ExtraBold</vt:lpstr>
      <vt:lpstr>-apple-system</vt:lpstr>
      <vt:lpstr>Arial</vt:lpstr>
      <vt:lpstr>Calibri</vt:lpstr>
      <vt:lpstr>Calibri Light</vt:lpstr>
      <vt:lpstr>Ретро</vt:lpstr>
      <vt:lpstr>Что такое медицинская кибернетика?</vt:lpstr>
      <vt:lpstr>Определения</vt:lpstr>
      <vt:lpstr>Система </vt:lpstr>
      <vt:lpstr>Управление </vt:lpstr>
      <vt:lpstr>Медицинская информация</vt:lpstr>
      <vt:lpstr>Медицинская информация</vt:lpstr>
      <vt:lpstr>Как определяют наличие болезни?</vt:lpstr>
      <vt:lpstr>Что требует информационной поддержки?</vt:lpstr>
      <vt:lpstr>Что может помочь?</vt:lpstr>
      <vt:lpstr>Медицинские информационные системы</vt:lpstr>
      <vt:lpstr>Медицинские информационные системы</vt:lpstr>
      <vt:lpstr>Автоматизированные системы обработки сигналов и изображений</vt:lpstr>
      <vt:lpstr>Автоматизированные системы для мониторинга жизненно важных показателей</vt:lpstr>
      <vt:lpstr>Системы консультативной помощи в принятии решений</vt:lpstr>
      <vt:lpstr>Подытожим </vt:lpstr>
      <vt:lpstr>Специфика обучения</vt:lpstr>
      <vt:lpstr>Траектории карьеры</vt:lpstr>
      <vt:lpstr>Система здравоохранения</vt:lpstr>
      <vt:lpstr>Научно-исследовательские институты</vt:lpstr>
      <vt:lpstr>Коммерческие организации</vt:lpstr>
      <vt:lpstr>ИНСТИТУТ МЕДИЦИНЫ И МЕДИЦИНСКИХ ТЕХНОЛОГИЙ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Х.</dc:creator>
  <cp:lastModifiedBy>Михаил Х.</cp:lastModifiedBy>
  <cp:revision>66</cp:revision>
  <dcterms:created xsi:type="dcterms:W3CDTF">2025-01-26T05:37:56Z</dcterms:created>
  <dcterms:modified xsi:type="dcterms:W3CDTF">2025-02-09T05:31:04Z</dcterms:modified>
</cp:coreProperties>
</file>